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54" r:id="rId2"/>
  </p:sldMasterIdLst>
  <p:notesMasterIdLst>
    <p:notesMasterId r:id="rId26"/>
  </p:notesMasterIdLst>
  <p:handoutMasterIdLst>
    <p:handoutMasterId r:id="rId27"/>
  </p:handoutMasterIdLst>
  <p:sldIdLst>
    <p:sldId id="271" r:id="rId3"/>
    <p:sldId id="292" r:id="rId4"/>
    <p:sldId id="320" r:id="rId5"/>
    <p:sldId id="310" r:id="rId6"/>
    <p:sldId id="303" r:id="rId7"/>
    <p:sldId id="331" r:id="rId8"/>
    <p:sldId id="289" r:id="rId9"/>
    <p:sldId id="328" r:id="rId10"/>
    <p:sldId id="311" r:id="rId11"/>
    <p:sldId id="273" r:id="rId12"/>
    <p:sldId id="312" r:id="rId13"/>
    <p:sldId id="291" r:id="rId14"/>
    <p:sldId id="323" r:id="rId15"/>
    <p:sldId id="324" r:id="rId16"/>
    <p:sldId id="298" r:id="rId17"/>
    <p:sldId id="306" r:id="rId18"/>
    <p:sldId id="330" r:id="rId19"/>
    <p:sldId id="317" r:id="rId20"/>
    <p:sldId id="329" r:id="rId21"/>
    <p:sldId id="325" r:id="rId22"/>
    <p:sldId id="326" r:id="rId23"/>
    <p:sldId id="327" r:id="rId24"/>
    <p:sldId id="280" r:id="rId25"/>
  </p:sldIdLst>
  <p:sldSz cx="9144000" cy="6858000" type="screen4x3"/>
  <p:notesSz cx="6805613" cy="9944100"/>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2D5EC1"/>
    <a:srgbClr val="3166CF"/>
    <a:srgbClr val="FFD624"/>
    <a:srgbClr val="3E6FD2"/>
    <a:srgbClr val="BDDEFF"/>
    <a:srgbClr val="99CCFF"/>
    <a:srgbClr val="808080"/>
    <a:srgbClr val="009F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804" y="-6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4" d="100"/>
          <a:sy n="74" d="100"/>
        </p:scale>
        <p:origin x="-2172" y="-90"/>
      </p:cViewPr>
      <p:guideLst>
        <p:guide orient="horz" pos="3132"/>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2" y="0"/>
            <a:ext cx="2949840" cy="497763"/>
          </a:xfrm>
          <a:prstGeom prst="rect">
            <a:avLst/>
          </a:prstGeom>
          <a:noFill/>
          <a:ln w="9525">
            <a:noFill/>
            <a:miter lim="800000"/>
            <a:headEnd/>
            <a:tailEnd/>
          </a:ln>
          <a:effectLst/>
        </p:spPr>
        <p:txBody>
          <a:bodyPr vert="horz" wrap="square" lIns="91958" tIns="45978" rIns="91958" bIns="45978"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54185" y="0"/>
            <a:ext cx="2949840" cy="497763"/>
          </a:xfrm>
          <a:prstGeom prst="rect">
            <a:avLst/>
          </a:prstGeom>
          <a:noFill/>
          <a:ln w="9525">
            <a:noFill/>
            <a:miter lim="800000"/>
            <a:headEnd/>
            <a:tailEnd/>
          </a:ln>
          <a:effectLst/>
        </p:spPr>
        <p:txBody>
          <a:bodyPr vert="horz" wrap="square" lIns="91958" tIns="45978" rIns="91958" bIns="45978"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2" y="9444751"/>
            <a:ext cx="2949840" cy="497762"/>
          </a:xfrm>
          <a:prstGeom prst="rect">
            <a:avLst/>
          </a:prstGeom>
          <a:noFill/>
          <a:ln w="9525">
            <a:noFill/>
            <a:miter lim="800000"/>
            <a:headEnd/>
            <a:tailEnd/>
          </a:ln>
          <a:effectLst/>
        </p:spPr>
        <p:txBody>
          <a:bodyPr vert="horz" wrap="square" lIns="91958" tIns="45978" rIns="91958" bIns="45978"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54185" y="9444751"/>
            <a:ext cx="2949840" cy="497762"/>
          </a:xfrm>
          <a:prstGeom prst="rect">
            <a:avLst/>
          </a:prstGeom>
          <a:noFill/>
          <a:ln w="9525">
            <a:noFill/>
            <a:miter lim="800000"/>
            <a:headEnd/>
            <a:tailEnd/>
          </a:ln>
          <a:effectLst/>
        </p:spPr>
        <p:txBody>
          <a:bodyPr vert="horz" wrap="square" lIns="91958" tIns="45978" rIns="91958" bIns="45978" numCol="1" anchor="b" anchorCtr="0" compatLnSpc="1">
            <a:prstTxWarp prst="textNoShape">
              <a:avLst/>
            </a:prstTxWarp>
          </a:bodyPr>
          <a:lstStyle>
            <a:lvl1pPr algn="r">
              <a:defRPr sz="1200" b="0">
                <a:solidFill>
                  <a:schemeClr val="tx1"/>
                </a:solidFill>
                <a:latin typeface="Arial" charset="0"/>
              </a:defRPr>
            </a:lvl1pPr>
          </a:lstStyle>
          <a:p>
            <a:pPr>
              <a:defRPr/>
            </a:pPr>
            <a:fld id="{5EC7A9CE-B5D3-4830-AA57-DD8049CE9F26}" type="slidenum">
              <a:rPr lang="en-GB"/>
              <a:pPr>
                <a:defRPr/>
              </a:pPr>
              <a:t>‹#›</a:t>
            </a:fld>
            <a:endParaRPr lang="en-GB"/>
          </a:p>
        </p:txBody>
      </p:sp>
    </p:spTree>
    <p:extLst>
      <p:ext uri="{BB962C8B-B14F-4D97-AF65-F5344CB8AC3E}">
        <p14:creationId xmlns:p14="http://schemas.microsoft.com/office/powerpoint/2010/main" val="35367662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2" y="0"/>
            <a:ext cx="2949840" cy="497763"/>
          </a:xfrm>
          <a:prstGeom prst="rect">
            <a:avLst/>
          </a:prstGeom>
          <a:noFill/>
          <a:ln w="9525">
            <a:noFill/>
            <a:miter lim="800000"/>
            <a:headEnd/>
            <a:tailEnd/>
          </a:ln>
          <a:effectLst/>
        </p:spPr>
        <p:txBody>
          <a:bodyPr vert="horz" wrap="square" lIns="91958" tIns="45978" rIns="91958" bIns="45978"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54185" y="0"/>
            <a:ext cx="2949840" cy="497763"/>
          </a:xfrm>
          <a:prstGeom prst="rect">
            <a:avLst/>
          </a:prstGeom>
          <a:noFill/>
          <a:ln w="9525">
            <a:noFill/>
            <a:miter lim="800000"/>
            <a:headEnd/>
            <a:tailEnd/>
          </a:ln>
          <a:effectLst/>
        </p:spPr>
        <p:txBody>
          <a:bodyPr vert="horz" wrap="square" lIns="91958" tIns="45978" rIns="91958" bIns="45978"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80246" y="4723172"/>
            <a:ext cx="5445126" cy="4475083"/>
          </a:xfrm>
          <a:prstGeom prst="rect">
            <a:avLst/>
          </a:prstGeom>
          <a:noFill/>
          <a:ln w="9525">
            <a:noFill/>
            <a:miter lim="800000"/>
            <a:headEnd/>
            <a:tailEnd/>
          </a:ln>
          <a:effectLst/>
        </p:spPr>
        <p:txBody>
          <a:bodyPr vert="horz" wrap="square" lIns="91958" tIns="45978" rIns="91958" bIns="4597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2" y="9444751"/>
            <a:ext cx="2949840" cy="497762"/>
          </a:xfrm>
          <a:prstGeom prst="rect">
            <a:avLst/>
          </a:prstGeom>
          <a:noFill/>
          <a:ln w="9525">
            <a:noFill/>
            <a:miter lim="800000"/>
            <a:headEnd/>
            <a:tailEnd/>
          </a:ln>
          <a:effectLst/>
        </p:spPr>
        <p:txBody>
          <a:bodyPr vert="horz" wrap="square" lIns="91958" tIns="45978" rIns="91958" bIns="45978"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54185" y="9444751"/>
            <a:ext cx="2949840" cy="497762"/>
          </a:xfrm>
          <a:prstGeom prst="rect">
            <a:avLst/>
          </a:prstGeom>
          <a:noFill/>
          <a:ln w="9525">
            <a:noFill/>
            <a:miter lim="800000"/>
            <a:headEnd/>
            <a:tailEnd/>
          </a:ln>
          <a:effectLst/>
        </p:spPr>
        <p:txBody>
          <a:bodyPr vert="horz" wrap="square" lIns="91958" tIns="45978" rIns="91958" bIns="45978" numCol="1" anchor="b" anchorCtr="0" compatLnSpc="1">
            <a:prstTxWarp prst="textNoShape">
              <a:avLst/>
            </a:prstTxWarp>
          </a:bodyPr>
          <a:lstStyle>
            <a:lvl1pPr algn="r">
              <a:defRPr sz="1200" b="0">
                <a:solidFill>
                  <a:schemeClr val="tx1"/>
                </a:solidFill>
                <a:latin typeface="Arial" charset="0"/>
              </a:defRPr>
            </a:lvl1pPr>
          </a:lstStyle>
          <a:p>
            <a:pPr>
              <a:defRPr/>
            </a:pPr>
            <a:fld id="{36441B25-C4D1-47DB-817D-B9C4FC5392FB}" type="slidenum">
              <a:rPr lang="en-GB"/>
              <a:pPr>
                <a:defRPr/>
              </a:pPr>
              <a:t>‹#›</a:t>
            </a:fld>
            <a:endParaRPr lang="en-GB"/>
          </a:p>
        </p:txBody>
      </p:sp>
    </p:spTree>
    <p:extLst>
      <p:ext uri="{BB962C8B-B14F-4D97-AF65-F5344CB8AC3E}">
        <p14:creationId xmlns:p14="http://schemas.microsoft.com/office/powerpoint/2010/main" val="31299238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b="1" smtClean="0">
                <a:solidFill>
                  <a:srgbClr val="C00000"/>
                </a:solidFill>
                <a:latin typeface="Verdana" pitchFamily="34" charset="0"/>
              </a:rPr>
              <a:t>EC Coordination</a:t>
            </a:r>
          </a:p>
          <a:p>
            <a:endParaRPr lang="en-GB" altLang="en-US" smtClean="0"/>
          </a:p>
          <a:p>
            <a:pPr>
              <a:buFontTx/>
              <a:buChar char="•"/>
            </a:pPr>
            <a:r>
              <a:rPr lang="en-GB" altLang="en-US" smtClean="0"/>
              <a:t>Communication </a:t>
            </a:r>
            <a:r>
              <a:rPr lang="en-GB" altLang="en-US" b="1" smtClean="0"/>
              <a:t>COM(2013)255</a:t>
            </a:r>
            <a:r>
              <a:rPr lang="en-GB" altLang="en-US" smtClean="0"/>
              <a:t> adopted on 3-5-2013 </a:t>
            </a:r>
          </a:p>
          <a:p>
            <a:endParaRPr lang="en-GB" altLang="en-US" smtClean="0"/>
          </a:p>
          <a:p>
            <a:pPr>
              <a:buFontTx/>
              <a:buChar char="•"/>
            </a:pPr>
            <a:r>
              <a:rPr lang="en-GB" altLang="en-US" b="1" smtClean="0"/>
              <a:t>JRC</a:t>
            </a:r>
            <a:r>
              <a:rPr lang="en-GB" altLang="en-US" smtClean="0"/>
              <a:t> to coordinate the Commission participation in Expo and work with other interested EU Institutions </a:t>
            </a:r>
          </a:p>
          <a:p>
            <a:pPr>
              <a:buFontTx/>
              <a:buChar char="•"/>
            </a:pPr>
            <a:endParaRPr lang="en-GB" altLang="en-US" smtClean="0"/>
          </a:p>
          <a:p>
            <a:pPr>
              <a:buFontTx/>
              <a:buChar char="•"/>
            </a:pPr>
            <a:r>
              <a:rPr lang="en-GB" altLang="en-US" b="1" smtClean="0"/>
              <a:t>Commissioner General</a:t>
            </a:r>
            <a:r>
              <a:rPr lang="en-GB" altLang="en-US" smtClean="0"/>
              <a:t>: David Wilkinson</a:t>
            </a:r>
          </a:p>
          <a:p>
            <a:pPr>
              <a:buFontTx/>
              <a:buChar char="•"/>
            </a:pPr>
            <a:endParaRPr lang="en-GB" altLang="en-US" smtClean="0"/>
          </a:p>
          <a:p>
            <a:pPr>
              <a:buFontTx/>
              <a:buChar char="•"/>
            </a:pPr>
            <a:r>
              <a:rPr lang="en-GB" altLang="en-US" b="1" smtClean="0"/>
              <a:t>Deputy Commissioner General </a:t>
            </a:r>
            <a:r>
              <a:rPr lang="en-GB" altLang="en-US" smtClean="0"/>
              <a:t>: Giancarlo Caratti</a:t>
            </a:r>
          </a:p>
          <a:p>
            <a:pPr>
              <a:buFontTx/>
              <a:buChar char="•"/>
            </a:pPr>
            <a:endParaRPr lang="en-GB" altLang="en-US" smtClean="0"/>
          </a:p>
          <a:p>
            <a:pPr>
              <a:spcBef>
                <a:spcPts val="404"/>
              </a:spcBef>
              <a:spcAft>
                <a:spcPts val="404"/>
              </a:spcAft>
            </a:pPr>
            <a:r>
              <a:rPr lang="en-GB" altLang="en-US" smtClean="0"/>
              <a:t>Participation agreement signed 9/12/13 in </a:t>
            </a:r>
            <a:r>
              <a:rPr lang="fr-FR" altLang="en-US" smtClean="0"/>
              <a:t>Milan in the presence of Mr Barroso and Mr Letta</a:t>
            </a:r>
          </a:p>
          <a:p>
            <a:pPr>
              <a:spcBef>
                <a:spcPts val="404"/>
              </a:spcBef>
              <a:spcAft>
                <a:spcPts val="404"/>
              </a:spcAft>
            </a:pPr>
            <a:endParaRPr lang="fr-FR" altLang="en-US" smtClean="0"/>
          </a:p>
          <a:p>
            <a:pPr>
              <a:spcBef>
                <a:spcPts val="404"/>
              </a:spcBef>
              <a:spcAft>
                <a:spcPts val="404"/>
              </a:spcAft>
            </a:pPr>
            <a:r>
              <a:rPr lang="en-GB" altLang="en-US" b="1" smtClean="0">
                <a:solidFill>
                  <a:srgbClr val="C00000"/>
                </a:solidFill>
              </a:rPr>
              <a:t>European Launch</a:t>
            </a:r>
          </a:p>
          <a:p>
            <a:pPr>
              <a:spcBef>
                <a:spcPts val="404"/>
              </a:spcBef>
              <a:spcAft>
                <a:spcPts val="404"/>
              </a:spcAft>
            </a:pPr>
            <a:endParaRPr lang="en-GB" altLang="en-US" b="1" smtClean="0">
              <a:solidFill>
                <a:srgbClr val="C00000"/>
              </a:solidFill>
            </a:endParaRPr>
          </a:p>
          <a:p>
            <a:pPr>
              <a:spcBef>
                <a:spcPts val="404"/>
              </a:spcBef>
              <a:spcAft>
                <a:spcPts val="404"/>
              </a:spcAft>
            </a:pPr>
            <a:r>
              <a:rPr lang="en-GB" altLang="en-US" smtClean="0">
                <a:latin typeface="Verdana" pitchFamily="34" charset="0"/>
              </a:rPr>
              <a:t>Parliament launch Event took place on 29/01 with speeches by Barroso, Van Rompuy and PM Letta. </a:t>
            </a:r>
          </a:p>
          <a:p>
            <a:pPr>
              <a:buClr>
                <a:srgbClr val="00B0F0"/>
              </a:buClr>
              <a:buFontTx/>
              <a:buChar char="•"/>
            </a:pPr>
            <a:r>
              <a:rPr lang="en-GB" altLang="en-US" smtClean="0">
                <a:cs typeface="Arial" pitchFamily="34" charset="0"/>
              </a:rPr>
              <a:t>Letta: </a:t>
            </a:r>
            <a:r>
              <a:rPr lang="en-GB" altLang="en-US" b="1" smtClean="0">
                <a:cs typeface="Arial" pitchFamily="34" charset="0"/>
              </a:rPr>
              <a:t>'Expo Milano will be the Expo of Europe</a:t>
            </a:r>
            <a:r>
              <a:rPr lang="en-GB" altLang="en-US" smtClean="0">
                <a:cs typeface="Arial" pitchFamily="34" charset="0"/>
              </a:rPr>
              <a:t>'</a:t>
            </a:r>
          </a:p>
          <a:p>
            <a:pPr>
              <a:buClr>
                <a:srgbClr val="00B0F0"/>
              </a:buClr>
              <a:buFontTx/>
              <a:buChar char="•"/>
            </a:pPr>
            <a:r>
              <a:rPr lang="en-GB" altLang="en-US" smtClean="0">
                <a:cs typeface="Arial" pitchFamily="34" charset="0"/>
              </a:rPr>
              <a:t>Barroso: </a:t>
            </a:r>
            <a:r>
              <a:rPr lang="en-GB" altLang="en-US" b="1" smtClean="0">
                <a:cs typeface="Arial" pitchFamily="34" charset="0"/>
              </a:rPr>
              <a:t>"Expo is not an event, it is a process"</a:t>
            </a:r>
          </a:p>
          <a:p>
            <a:pPr>
              <a:spcBef>
                <a:spcPts val="404"/>
              </a:spcBef>
              <a:spcAft>
                <a:spcPts val="404"/>
              </a:spcAft>
            </a:pPr>
            <a:endParaRPr lang="en-GB" altLang="en-US" smtClean="0"/>
          </a:p>
          <a:p>
            <a:pPr>
              <a:spcBef>
                <a:spcPts val="404"/>
              </a:spcBef>
              <a:spcAft>
                <a:spcPts val="404"/>
              </a:spcAft>
            </a:pPr>
            <a:endParaRPr lang="en-GB" altLang="en-US" b="1" smtClean="0"/>
          </a:p>
          <a:p>
            <a:pPr>
              <a:spcBef>
                <a:spcPts val="404"/>
              </a:spcBef>
              <a:spcAft>
                <a:spcPts val="404"/>
              </a:spcAft>
            </a:pPr>
            <a:endParaRPr lang="en-GB" altLang="en-US" b="1" smtClean="0"/>
          </a:p>
          <a:p>
            <a:endParaRPr lang="en-GB" altLang="en-US" smtClean="0"/>
          </a:p>
        </p:txBody>
      </p:sp>
      <p:sp>
        <p:nvSpPr>
          <p:cNvPr id="4" name="Slide Number Placeholder 3"/>
          <p:cNvSpPr>
            <a:spLocks noGrp="1"/>
          </p:cNvSpPr>
          <p:nvPr>
            <p:ph type="sldNum" sz="quarter" idx="5"/>
          </p:nvPr>
        </p:nvSpPr>
        <p:spPr/>
        <p:txBody>
          <a:bodyPr/>
          <a:lstStyle/>
          <a:p>
            <a:pPr>
              <a:defRPr/>
            </a:pPr>
            <a:fld id="{C64D2FE8-BC2E-405E-947F-CCA3EA7C9183}" type="slidenum">
              <a:rPr lang="en-GB" smtClean="0"/>
              <a:pPr>
                <a:defRPr/>
              </a:pPr>
              <a:t>2</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2216" indent="-172216">
              <a:buFont typeface="Arial" pitchFamily="34" charset="0"/>
              <a:buChar char="•"/>
              <a:defRPr/>
            </a:pPr>
            <a:r>
              <a:rPr lang="en-GB" b="1" dirty="0" smtClean="0"/>
              <a:t>Agriculture and fisheries: </a:t>
            </a:r>
            <a:r>
              <a:rPr lang="en-GB" dirty="0" smtClean="0"/>
              <a:t>"Feeding the Planet: Energy for Life" primarily an </a:t>
            </a:r>
            <a:r>
              <a:rPr lang="en-GB" b="1" dirty="0" smtClean="0"/>
              <a:t>agriculture issue </a:t>
            </a:r>
            <a:r>
              <a:rPr lang="en-GB" dirty="0" smtClean="0"/>
              <a:t>including marine resources, Key to </a:t>
            </a:r>
            <a:r>
              <a:rPr lang="en-GB" b="1" dirty="0" smtClean="0"/>
              <a:t>food security </a:t>
            </a:r>
            <a:r>
              <a:rPr lang="en-GB" dirty="0" smtClean="0"/>
              <a:t>and a policy area fully managed by the EU, notably through the CAP, </a:t>
            </a:r>
            <a:r>
              <a:rPr lang="en-GB" b="1" dirty="0" smtClean="0"/>
              <a:t>50%</a:t>
            </a:r>
            <a:r>
              <a:rPr lang="en-GB" dirty="0" smtClean="0"/>
              <a:t> of the Earth's </a:t>
            </a:r>
            <a:r>
              <a:rPr lang="en-GB" b="1" dirty="0" smtClean="0"/>
              <a:t>biomass</a:t>
            </a:r>
            <a:r>
              <a:rPr lang="en-GB" dirty="0" smtClean="0"/>
              <a:t> is created in oceans and seas</a:t>
            </a:r>
          </a:p>
          <a:p>
            <a:pPr eaLnBrk="1" hangingPunct="1">
              <a:buFont typeface="Arial" pitchFamily="34" charset="0"/>
              <a:buNone/>
              <a:defRPr/>
            </a:pPr>
            <a:endParaRPr lang="en-GB" dirty="0" smtClean="0"/>
          </a:p>
          <a:p>
            <a:pPr marL="172216" indent="-172216">
              <a:buFont typeface="Arial" pitchFamily="34" charset="0"/>
              <a:buChar char="•"/>
              <a:defRPr/>
            </a:pPr>
            <a:r>
              <a:rPr lang="en-GB" b="1" dirty="0" smtClean="0"/>
              <a:t>Nutrition &amp; Health: </a:t>
            </a:r>
            <a:r>
              <a:rPr lang="en-GB" dirty="0" smtClean="0"/>
              <a:t>EU is a world model for </a:t>
            </a:r>
            <a:r>
              <a:rPr lang="en-GB" b="1" dirty="0" smtClean="0"/>
              <a:t>food safety standards</a:t>
            </a:r>
            <a:r>
              <a:rPr lang="en-GB" dirty="0" smtClean="0"/>
              <a:t> (science-based approach), EU at the forefront of the debate on </a:t>
            </a:r>
            <a:r>
              <a:rPr lang="en-GB" b="1" dirty="0" smtClean="0"/>
              <a:t>food quality</a:t>
            </a:r>
            <a:r>
              <a:rPr lang="en-GB" dirty="0" smtClean="0"/>
              <a:t> and healthy standards: Consumer </a:t>
            </a:r>
            <a:r>
              <a:rPr lang="en-GB" b="1" dirty="0" smtClean="0"/>
              <a:t>information and education </a:t>
            </a:r>
            <a:r>
              <a:rPr lang="en-GB" dirty="0" smtClean="0"/>
              <a:t>crucial to contain obesity levels and diseases linked to ill-informed food choices </a:t>
            </a:r>
          </a:p>
          <a:p>
            <a:pPr marL="172216" indent="-172216">
              <a:buFont typeface="Arial" pitchFamily="34" charset="0"/>
              <a:buChar char="•"/>
              <a:defRPr/>
            </a:pPr>
            <a:endParaRPr lang="en-GB" dirty="0" smtClean="0"/>
          </a:p>
          <a:p>
            <a:pPr marL="172216" indent="-172216">
              <a:buFont typeface="Arial" pitchFamily="34" charset="0"/>
              <a:buChar char="•"/>
              <a:defRPr/>
            </a:pPr>
            <a:r>
              <a:rPr lang="en-GB" b="1" dirty="0" smtClean="0">
                <a:latin typeface="Verdana" pitchFamily="34" charset="0"/>
              </a:rPr>
              <a:t>International Development: </a:t>
            </a:r>
            <a:r>
              <a:rPr lang="en-GB" dirty="0" smtClean="0"/>
              <a:t>The EU is the </a:t>
            </a:r>
            <a:r>
              <a:rPr lang="en-GB" b="1" dirty="0" smtClean="0"/>
              <a:t>biggest donor</a:t>
            </a:r>
            <a:r>
              <a:rPr lang="en-GB" dirty="0" smtClean="0"/>
              <a:t> of Development Aid in the world providing more than half of the aid worldwide, 2015 will be the year of the </a:t>
            </a:r>
            <a:r>
              <a:rPr lang="en-GB" b="1" dirty="0" smtClean="0"/>
              <a:t>MDG</a:t>
            </a:r>
            <a:r>
              <a:rPr lang="en-GB" dirty="0" smtClean="0"/>
              <a:t>, 2015  will be </a:t>
            </a:r>
            <a:r>
              <a:rPr lang="en-GB" b="1" dirty="0" smtClean="0"/>
              <a:t>European Year of Development</a:t>
            </a:r>
          </a:p>
          <a:p>
            <a:pPr eaLnBrk="1" hangingPunct="1">
              <a:buFont typeface="Arial" pitchFamily="34" charset="0"/>
              <a:buNone/>
              <a:defRPr/>
            </a:pPr>
            <a:endParaRPr lang="en-GB" b="1" dirty="0" smtClean="0"/>
          </a:p>
          <a:p>
            <a:pPr marL="172216" indent="-172216">
              <a:buFont typeface="Arial" pitchFamily="34" charset="0"/>
              <a:buChar char="•"/>
              <a:defRPr/>
            </a:pPr>
            <a:r>
              <a:rPr lang="en-GB" b="1" dirty="0" smtClean="0">
                <a:latin typeface="Verdana" pitchFamily="34" charset="0"/>
              </a:rPr>
              <a:t>Trade, Industry and tourism: </a:t>
            </a:r>
            <a:r>
              <a:rPr lang="en-GB" dirty="0" smtClean="0">
                <a:latin typeface="Verdana" pitchFamily="34" charset="0"/>
              </a:rPr>
              <a:t>EU is the world's largest </a:t>
            </a:r>
            <a:r>
              <a:rPr lang="en-GB" b="1" dirty="0" smtClean="0">
                <a:latin typeface="Verdana" pitchFamily="34" charset="0"/>
              </a:rPr>
              <a:t>food exporter, </a:t>
            </a:r>
            <a:r>
              <a:rPr lang="en-GB" dirty="0" smtClean="0">
                <a:latin typeface="Verdana" pitchFamily="34" charset="0"/>
              </a:rPr>
              <a:t>food industry biggest manufacturing industry, </a:t>
            </a:r>
            <a:r>
              <a:rPr lang="en-GB" sz="2400" dirty="0">
                <a:latin typeface="Verdana" pitchFamily="34" charset="0"/>
              </a:rPr>
              <a:t>Expo biggest touristic event in the coming(</a:t>
            </a:r>
            <a:r>
              <a:rPr lang="en-GB" sz="2400" b="1" dirty="0">
                <a:latin typeface="Verdana" pitchFamily="34" charset="0"/>
              </a:rPr>
              <a:t>20m visitors</a:t>
            </a:r>
            <a:r>
              <a:rPr lang="en-GB" sz="2400" dirty="0">
                <a:latin typeface="Verdana" pitchFamily="34" charset="0"/>
              </a:rPr>
              <a:t>), EU Tourism industry represents </a:t>
            </a:r>
            <a:r>
              <a:rPr lang="en-GB" sz="2400" b="1" dirty="0">
                <a:latin typeface="Verdana" pitchFamily="34" charset="0"/>
              </a:rPr>
              <a:t>1.8 million businesses </a:t>
            </a:r>
            <a:r>
              <a:rPr lang="en-GB" sz="2400" dirty="0">
                <a:latin typeface="Verdana" pitchFamily="34" charset="0"/>
              </a:rPr>
              <a:t>(mostly SMEs) and </a:t>
            </a:r>
            <a:r>
              <a:rPr lang="en-GB" sz="2400" b="1" dirty="0">
                <a:latin typeface="Verdana" pitchFamily="34" charset="0"/>
              </a:rPr>
              <a:t>9.7 million jobs</a:t>
            </a:r>
            <a:r>
              <a:rPr lang="en-GB" sz="2400" dirty="0">
                <a:latin typeface="Verdana" pitchFamily="34" charset="0"/>
              </a:rPr>
              <a:t>, g</a:t>
            </a:r>
            <a:r>
              <a:rPr lang="en-GB" sz="2400" dirty="0">
                <a:latin typeface="Verdana" pitchFamily="34" charset="0"/>
                <a:cs typeface="ＭＳ Ｐゴシック" charset="0"/>
              </a:rPr>
              <a:t>enerates over </a:t>
            </a:r>
            <a:r>
              <a:rPr lang="en-GB" sz="2400" b="1" dirty="0">
                <a:latin typeface="Verdana" pitchFamily="34" charset="0"/>
                <a:cs typeface="ＭＳ Ｐゴシック" charset="0"/>
              </a:rPr>
              <a:t>5% of EU GDP</a:t>
            </a:r>
          </a:p>
          <a:p>
            <a:pPr marL="114812" lvl="2">
              <a:tabLst>
                <a:tab pos="545353" algn="l"/>
              </a:tabLst>
              <a:defRPr/>
            </a:pPr>
            <a:endParaRPr lang="en-GB" b="1" dirty="0" smtClean="0">
              <a:latin typeface="Verdana" pitchFamily="34" charset="0"/>
            </a:endParaRPr>
          </a:p>
          <a:p>
            <a:pPr marL="172216" indent="-172216">
              <a:buFont typeface="Arial" pitchFamily="34" charset="0"/>
              <a:buChar char="•"/>
              <a:defRPr/>
            </a:pPr>
            <a:r>
              <a:rPr lang="en-GB" b="1" dirty="0" smtClean="0"/>
              <a:t>Food Waste: 40% of food </a:t>
            </a:r>
            <a:r>
              <a:rPr lang="en-GB" dirty="0" smtClean="0"/>
              <a:t>for human consumption wasted annually worldwide, EU aiming to </a:t>
            </a:r>
            <a:r>
              <a:rPr lang="en-GB" b="1" dirty="0" smtClean="0"/>
              <a:t>halve</a:t>
            </a:r>
            <a:r>
              <a:rPr lang="en-GB" dirty="0" smtClean="0"/>
              <a:t> this figure in Europe by 2020</a:t>
            </a:r>
          </a:p>
          <a:p>
            <a:pPr eaLnBrk="1" hangingPunct="1">
              <a:buFont typeface="Arial" pitchFamily="34" charset="0"/>
              <a:buNone/>
              <a:defRPr/>
            </a:pPr>
            <a:endParaRPr lang="en-GB" dirty="0" smtClean="0"/>
          </a:p>
          <a:p>
            <a:pPr marL="172216" indent="-172216">
              <a:buFont typeface="Arial" pitchFamily="34" charset="0"/>
              <a:buChar char="•"/>
              <a:defRPr/>
            </a:pPr>
            <a:r>
              <a:rPr lang="en-GB" b="1" dirty="0" smtClean="0"/>
              <a:t>Environment and climate: </a:t>
            </a:r>
            <a:r>
              <a:rPr lang="en-GB" dirty="0" smtClean="0">
                <a:latin typeface="Verdana" pitchFamily="34" charset="0"/>
              </a:rPr>
              <a:t>importance of</a:t>
            </a:r>
            <a:r>
              <a:rPr lang="en-GB" b="1" dirty="0" smtClean="0">
                <a:latin typeface="Verdana" pitchFamily="34" charset="0"/>
              </a:rPr>
              <a:t> resource efficiency </a:t>
            </a:r>
            <a:r>
              <a:rPr lang="en-GB" dirty="0" smtClean="0">
                <a:latin typeface="Verdana" pitchFamily="34" charset="0"/>
              </a:rPr>
              <a:t>in food production, negative impact of global warming on agriculture, </a:t>
            </a:r>
            <a:r>
              <a:rPr lang="en-US" dirty="0" smtClean="0"/>
              <a:t>at global scale agricultural activities count for about 10% of total </a:t>
            </a:r>
            <a:r>
              <a:rPr lang="en-US" b="1" dirty="0" smtClean="0"/>
              <a:t>GHG emissions</a:t>
            </a:r>
            <a:r>
              <a:rPr lang="en-US" dirty="0" smtClean="0"/>
              <a:t>, (about half of this is caused by livestock</a:t>
            </a:r>
            <a:r>
              <a:rPr lang="en-GB" dirty="0" smtClean="0">
                <a:latin typeface="Verdana" pitchFamily="34" charset="0"/>
              </a:rPr>
              <a:t>), </a:t>
            </a:r>
            <a:r>
              <a:rPr lang="en-GB" b="1" dirty="0" smtClean="0">
                <a:latin typeface="Verdana" pitchFamily="34" charset="0"/>
              </a:rPr>
              <a:t>Nitrogen pollution </a:t>
            </a:r>
            <a:r>
              <a:rPr lang="en-GB" dirty="0" smtClean="0">
                <a:latin typeface="Verdana" pitchFamily="34" charset="0"/>
              </a:rPr>
              <a:t>in water, caused by agriculture a critical issue in the EU</a:t>
            </a:r>
            <a:endParaRPr lang="en-GB" b="1" dirty="0" smtClean="0"/>
          </a:p>
          <a:p>
            <a:pPr eaLnBrk="1" hangingPunct="1">
              <a:buFont typeface="Arial" pitchFamily="34" charset="0"/>
              <a:buNone/>
              <a:defRPr/>
            </a:pPr>
            <a:endParaRPr lang="en-GB" dirty="0" smtClean="0"/>
          </a:p>
          <a:p>
            <a:pPr marL="172216" indent="-172216">
              <a:buFont typeface="Arial" pitchFamily="34" charset="0"/>
              <a:buChar char="•"/>
              <a:defRPr/>
            </a:pPr>
            <a:r>
              <a:rPr lang="en-GB" sz="1400" b="1" dirty="0"/>
              <a:t>Energy and transport: </a:t>
            </a:r>
            <a:r>
              <a:rPr lang="en-GB" sz="1400" dirty="0">
                <a:latin typeface="Verdana" pitchFamily="34" charset="0"/>
              </a:rPr>
              <a:t>EU agriculture is energy intensive: about </a:t>
            </a:r>
            <a:r>
              <a:rPr lang="en-GB" sz="1400" b="1" dirty="0">
                <a:latin typeface="Verdana" pitchFamily="34" charset="0"/>
              </a:rPr>
              <a:t>10% of industry total</a:t>
            </a:r>
            <a:r>
              <a:rPr lang="en-GB" sz="1400" dirty="0">
                <a:latin typeface="Verdana" pitchFamily="34" charset="0"/>
              </a:rPr>
              <a:t>, Food transport in the EU totals </a:t>
            </a:r>
            <a:r>
              <a:rPr lang="en-GB" sz="1400" b="1" dirty="0">
                <a:latin typeface="Verdana" pitchFamily="34" charset="0"/>
              </a:rPr>
              <a:t>16% of total goods transport</a:t>
            </a:r>
          </a:p>
          <a:p>
            <a:pPr marL="172216" indent="-172216">
              <a:buFont typeface="Arial" pitchFamily="34" charset="0"/>
              <a:buChar char="•"/>
              <a:defRPr/>
            </a:pPr>
            <a:endParaRPr lang="en-GB" sz="1400" b="1" dirty="0">
              <a:latin typeface="Verdana" pitchFamily="34" charset="0"/>
            </a:endParaRPr>
          </a:p>
          <a:p>
            <a:pPr marL="172216" indent="-172216">
              <a:buFont typeface="Arial" pitchFamily="34" charset="0"/>
              <a:buChar char="•"/>
              <a:defRPr/>
            </a:pPr>
            <a:r>
              <a:rPr lang="en-GB" sz="1400" b="1" dirty="0">
                <a:latin typeface="Verdana" pitchFamily="34" charset="0"/>
              </a:rPr>
              <a:t>Science, Research &amp; Innovation: </a:t>
            </a:r>
            <a:r>
              <a:rPr lang="en-GB" sz="1400" dirty="0">
                <a:latin typeface="Verdana" pitchFamily="34" charset="0"/>
              </a:rPr>
              <a:t>Build on </a:t>
            </a:r>
            <a:r>
              <a:rPr lang="en-GB" sz="1400" b="1" dirty="0">
                <a:latin typeface="Verdana" pitchFamily="34" charset="0"/>
              </a:rPr>
              <a:t>R&amp;D achievements</a:t>
            </a:r>
            <a:r>
              <a:rPr lang="en-GB" sz="1400" dirty="0">
                <a:latin typeface="Verdana" pitchFamily="34" charset="0"/>
              </a:rPr>
              <a:t>, </a:t>
            </a:r>
            <a:r>
              <a:rPr lang="en-GB" sz="1400" dirty="0"/>
              <a:t>Showcasing </a:t>
            </a:r>
            <a:r>
              <a:rPr lang="en-GB" sz="1400" b="1" dirty="0"/>
              <a:t>results</a:t>
            </a:r>
            <a:r>
              <a:rPr lang="en-GB" sz="1400" dirty="0"/>
              <a:t> from important R&amp;D projects supported by the EU Framework Programmes, Proximity of EU </a:t>
            </a:r>
            <a:r>
              <a:rPr lang="en-GB" sz="1400" dirty="0" err="1"/>
              <a:t>Ispra</a:t>
            </a:r>
            <a:r>
              <a:rPr lang="en-GB" sz="1400" dirty="0"/>
              <a:t> Site, EU Scientific Programme</a:t>
            </a:r>
            <a:endParaRPr lang="en-GB" sz="1400" b="1" dirty="0">
              <a:latin typeface="Verdana" pitchFamily="34" charset="0"/>
            </a:endParaRPr>
          </a:p>
          <a:p>
            <a:pPr marL="172216" indent="-172216">
              <a:buFont typeface="Arial" pitchFamily="34" charset="0"/>
              <a:buChar char="•"/>
              <a:defRPr/>
            </a:pPr>
            <a:endParaRPr lang="en-GB" sz="1400" dirty="0">
              <a:latin typeface="Verdana" pitchFamily="34" charset="0"/>
            </a:endParaRPr>
          </a:p>
          <a:p>
            <a:pPr marL="172216" indent="-172216">
              <a:buFont typeface="Arial" pitchFamily="34" charset="0"/>
              <a:buChar char="•"/>
              <a:defRPr/>
            </a:pPr>
            <a:endParaRPr lang="en-GB" sz="1400" b="1" dirty="0"/>
          </a:p>
          <a:p>
            <a:pPr marL="172216" indent="-172216">
              <a:buFont typeface="Arial" pitchFamily="34" charset="0"/>
              <a:buChar char="•"/>
              <a:defRPr/>
            </a:pPr>
            <a:endParaRPr lang="en-GB" sz="1400" dirty="0">
              <a:latin typeface="Verdana" pitchFamily="34" charset="0"/>
            </a:endParaRPr>
          </a:p>
          <a:p>
            <a:pPr marL="172216" indent="-172216">
              <a:buFont typeface="Arial" pitchFamily="34" charset="0"/>
              <a:buChar char="•"/>
              <a:defRPr/>
            </a:pPr>
            <a:endParaRPr lang="en-GB" sz="1400" dirty="0"/>
          </a:p>
          <a:p>
            <a:pPr marL="172216" indent="-172216">
              <a:buFont typeface="Arial" pitchFamily="34" charset="0"/>
              <a:buChar char="•"/>
              <a:defRPr/>
            </a:pPr>
            <a:endParaRPr lang="en-GB" sz="1400" dirty="0"/>
          </a:p>
          <a:p>
            <a:pPr marL="172216" indent="-172216">
              <a:buFont typeface="Arial" pitchFamily="34" charset="0"/>
              <a:buChar char="•"/>
              <a:defRPr/>
            </a:pPr>
            <a:endParaRPr lang="en-GB" sz="1400" b="1" dirty="0"/>
          </a:p>
          <a:p>
            <a:pPr marL="172216" indent="-172216">
              <a:buFont typeface="Arial" pitchFamily="34" charset="0"/>
              <a:buChar char="•"/>
              <a:defRPr/>
            </a:pPr>
            <a:endParaRPr lang="en-GB" dirty="0" smtClean="0">
              <a:latin typeface="Verdana" pitchFamily="34" charset="0"/>
            </a:endParaRPr>
          </a:p>
          <a:p>
            <a:pPr marL="172216" indent="-172216">
              <a:buFont typeface="Arial" pitchFamily="34" charset="0"/>
              <a:buChar char="•"/>
              <a:defRPr/>
            </a:pPr>
            <a:endParaRPr lang="en-GB" dirty="0" smtClean="0">
              <a:latin typeface="Verdana" pitchFamily="34" charset="0"/>
            </a:endParaRPr>
          </a:p>
          <a:p>
            <a:pPr eaLnBrk="1" hangingPunct="1">
              <a:buFont typeface="Arial" pitchFamily="34" charset="0"/>
              <a:buNone/>
              <a:defRPr/>
            </a:pPr>
            <a:endParaRPr lang="en-GB" dirty="0" smtClean="0">
              <a:latin typeface="Verdana" pitchFamily="34" charset="0"/>
            </a:endParaRPr>
          </a:p>
          <a:p>
            <a:pPr marL="172216" indent="-172216">
              <a:buFont typeface="Arial" pitchFamily="34" charset="0"/>
              <a:buChar char="•"/>
              <a:defRPr/>
            </a:pPr>
            <a:endParaRPr lang="en-GB" dirty="0" smtClean="0"/>
          </a:p>
          <a:p>
            <a:pPr eaLnBrk="1" hangingPunct="1">
              <a:buFont typeface="Arial" pitchFamily="34" charset="0"/>
              <a:buNone/>
              <a:defRPr/>
            </a:pPr>
            <a:endParaRPr lang="en-GB" dirty="0" smtClean="0"/>
          </a:p>
          <a:p>
            <a:pPr>
              <a:defRPr/>
            </a:pPr>
            <a:endParaRPr lang="en-GB" altLang="en-US" dirty="0" smtClean="0"/>
          </a:p>
        </p:txBody>
      </p:sp>
      <p:sp>
        <p:nvSpPr>
          <p:cNvPr id="4" name="Slide Number Placeholder 3"/>
          <p:cNvSpPr>
            <a:spLocks noGrp="1"/>
          </p:cNvSpPr>
          <p:nvPr>
            <p:ph type="sldNum" sz="quarter" idx="5"/>
          </p:nvPr>
        </p:nvSpPr>
        <p:spPr/>
        <p:txBody>
          <a:bodyPr/>
          <a:lstStyle/>
          <a:p>
            <a:pPr>
              <a:defRPr/>
            </a:pPr>
            <a:fld id="{09CB8240-FDF4-4181-8A92-18E28A390E79}" type="slidenum">
              <a:rPr lang="en-GB" smtClean="0"/>
              <a:pPr>
                <a:defRPr/>
              </a:pPr>
              <a:t>18</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GB" altLang="en-US" dirty="0" smtClean="0"/>
              <a:t>We are currently present on Facebook,</a:t>
            </a:r>
            <a:r>
              <a:rPr lang="en-GB" altLang="en-US" baseline="0" dirty="0" smtClean="0"/>
              <a:t> Twitter, Instagram and </a:t>
            </a:r>
            <a:r>
              <a:rPr lang="en-GB" altLang="en-US" baseline="0" dirty="0" err="1" smtClean="0"/>
              <a:t>Pinterest</a:t>
            </a:r>
            <a:r>
              <a:rPr lang="en-GB" altLang="en-US" baseline="0" dirty="0" smtClean="0"/>
              <a:t>.</a:t>
            </a:r>
          </a:p>
          <a:p>
            <a:pPr>
              <a:defRPr/>
            </a:pPr>
            <a:r>
              <a:rPr lang="en-GB" altLang="en-US" baseline="0" dirty="0" smtClean="0"/>
              <a:t>Just look for EU Expo 2015 to find us</a:t>
            </a:r>
            <a:endParaRPr lang="en-GB" altLang="en-US" dirty="0" smtClean="0"/>
          </a:p>
        </p:txBody>
      </p:sp>
      <p:sp>
        <p:nvSpPr>
          <p:cNvPr id="4" name="Slide Number Placeholder 3"/>
          <p:cNvSpPr>
            <a:spLocks noGrp="1"/>
          </p:cNvSpPr>
          <p:nvPr>
            <p:ph type="sldNum" sz="quarter" idx="5"/>
          </p:nvPr>
        </p:nvSpPr>
        <p:spPr/>
        <p:txBody>
          <a:bodyPr/>
          <a:lstStyle/>
          <a:p>
            <a:pPr>
              <a:defRPr/>
            </a:pPr>
            <a:fld id="{09CB8240-FDF4-4181-8A92-18E28A390E79}" type="slidenum">
              <a:rPr lang="en-GB" smtClean="0"/>
              <a:pPr>
                <a:defRPr/>
              </a:pPr>
              <a:t>20</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p:txBody>
          <a:bodyPr/>
          <a:lstStyle/>
          <a:p>
            <a:pPr marL="0" indent="0">
              <a:buFont typeface="Arial" panose="020B0604020202020204" pitchFamily="34" charset="0"/>
              <a:buNone/>
              <a:defRPr/>
            </a:pPr>
            <a:r>
              <a:rPr lang="en-US" altLang="en-US" dirty="0" smtClean="0"/>
              <a:t>We are about to open both a Google Plus event and a LinkedIn</a:t>
            </a:r>
            <a:r>
              <a:rPr lang="en-US" altLang="en-US" baseline="0" dirty="0" smtClean="0"/>
              <a:t> Group to discuss with scientists, academics and professionals about the issue of global food security.</a:t>
            </a:r>
            <a:endParaRPr lang="en-US" altLang="en-US" dirty="0" smtClean="0"/>
          </a:p>
          <a:p>
            <a:pPr>
              <a:defRPr/>
            </a:pPr>
            <a:endParaRPr lang="en-US" altLang="en-US" dirty="0" smtClean="0"/>
          </a:p>
        </p:txBody>
      </p:sp>
      <p:sp>
        <p:nvSpPr>
          <p:cNvPr id="32772" name="Slide Number Placeholder 3"/>
          <p:cNvSpPr>
            <a:spLocks noGrp="1"/>
          </p:cNvSpPr>
          <p:nvPr>
            <p:ph type="sldNum" sz="quarter" idx="5"/>
          </p:nvPr>
        </p:nvSpPr>
        <p:spPr>
          <a:noFill/>
        </p:spPr>
        <p:txBody>
          <a:bodyPr/>
          <a:lstStyle>
            <a:lvl1pPr>
              <a:defRPr sz="1200">
                <a:solidFill>
                  <a:schemeClr val="tx1"/>
                </a:solidFill>
                <a:latin typeface="Arial" charset="0"/>
              </a:defRPr>
            </a:lvl1pPr>
            <a:lvl2pPr marL="740811" indent="-282971">
              <a:defRPr sz="1200">
                <a:solidFill>
                  <a:schemeClr val="tx1"/>
                </a:solidFill>
                <a:latin typeface="Arial" charset="0"/>
              </a:defRPr>
            </a:lvl2pPr>
            <a:lvl3pPr marL="1141421" indent="-225741">
              <a:defRPr sz="1200">
                <a:solidFill>
                  <a:schemeClr val="tx1"/>
                </a:solidFill>
                <a:latin typeface="Arial" charset="0"/>
              </a:defRPr>
            </a:lvl3pPr>
            <a:lvl4pPr marL="1599261" indent="-225741">
              <a:defRPr sz="1200">
                <a:solidFill>
                  <a:schemeClr val="tx1"/>
                </a:solidFill>
                <a:latin typeface="Arial" charset="0"/>
              </a:defRPr>
            </a:lvl4pPr>
            <a:lvl5pPr marL="2057101" indent="-225741">
              <a:defRPr sz="1200">
                <a:solidFill>
                  <a:schemeClr val="tx1"/>
                </a:solidFill>
                <a:latin typeface="Arial" charset="0"/>
              </a:defRPr>
            </a:lvl5pPr>
            <a:lvl6pPr marL="2514941" indent="-225741" eaLnBrk="0" fontAlgn="base" hangingPunct="0">
              <a:spcBef>
                <a:spcPct val="30000"/>
              </a:spcBef>
              <a:spcAft>
                <a:spcPct val="0"/>
              </a:spcAft>
              <a:defRPr sz="1200">
                <a:solidFill>
                  <a:schemeClr val="tx1"/>
                </a:solidFill>
                <a:latin typeface="Arial" charset="0"/>
              </a:defRPr>
            </a:lvl6pPr>
            <a:lvl7pPr marL="2972781" indent="-225741" eaLnBrk="0" fontAlgn="base" hangingPunct="0">
              <a:spcBef>
                <a:spcPct val="30000"/>
              </a:spcBef>
              <a:spcAft>
                <a:spcPct val="0"/>
              </a:spcAft>
              <a:defRPr sz="1200">
                <a:solidFill>
                  <a:schemeClr val="tx1"/>
                </a:solidFill>
                <a:latin typeface="Arial" charset="0"/>
              </a:defRPr>
            </a:lvl7pPr>
            <a:lvl8pPr marL="3430621" indent="-225741" eaLnBrk="0" fontAlgn="base" hangingPunct="0">
              <a:spcBef>
                <a:spcPct val="30000"/>
              </a:spcBef>
              <a:spcAft>
                <a:spcPct val="0"/>
              </a:spcAft>
              <a:defRPr sz="1200">
                <a:solidFill>
                  <a:schemeClr val="tx1"/>
                </a:solidFill>
                <a:latin typeface="Arial" charset="0"/>
              </a:defRPr>
            </a:lvl8pPr>
            <a:lvl9pPr marL="3888461" indent="-225741" eaLnBrk="0" fontAlgn="base" hangingPunct="0">
              <a:spcBef>
                <a:spcPct val="30000"/>
              </a:spcBef>
              <a:spcAft>
                <a:spcPct val="0"/>
              </a:spcAft>
              <a:defRPr sz="1200">
                <a:solidFill>
                  <a:schemeClr val="tx1"/>
                </a:solidFill>
                <a:latin typeface="Arial" charset="0"/>
              </a:defRPr>
            </a:lvl9pPr>
          </a:lstStyle>
          <a:p>
            <a:fld id="{56D064F2-E99F-4EE6-9325-A0D4D1971CA3}" type="slidenum">
              <a:rPr lang="en-GB" altLang="en-US" smtClean="0">
                <a:solidFill>
                  <a:srgbClr val="000000"/>
                </a:solidFill>
              </a:rPr>
              <a:pPr/>
              <a:t>21</a:t>
            </a:fld>
            <a:endParaRPr lang="en-GB" altLang="en-US" smtClean="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r>
              <a:rPr lang="en-US" altLang="en-US" smtClean="0"/>
              <a:t>Apart from promoting our hashtag (as most pavilion managers will do) and the Expo hashtags, we will related to other hashtags on global initiatives such as</a:t>
            </a:r>
          </a:p>
          <a:p>
            <a:r>
              <a:rPr lang="en-US" altLang="en-US" smtClean="0"/>
              <a:t>#StopFoodWaste</a:t>
            </a:r>
          </a:p>
          <a:p>
            <a:r>
              <a:rPr lang="en-US" altLang="en-US" smtClean="0"/>
              <a:t>#ZeroHunger</a:t>
            </a:r>
          </a:p>
          <a:p>
            <a:r>
              <a:rPr lang="en-US" altLang="en-US" smtClean="0"/>
              <a:t>#FoodSafety</a:t>
            </a:r>
          </a:p>
        </p:txBody>
      </p:sp>
      <p:sp>
        <p:nvSpPr>
          <p:cNvPr id="33796" name="Slide Number Placeholder 3"/>
          <p:cNvSpPr>
            <a:spLocks noGrp="1"/>
          </p:cNvSpPr>
          <p:nvPr>
            <p:ph type="sldNum" sz="quarter" idx="5"/>
          </p:nvPr>
        </p:nvSpPr>
        <p:spPr>
          <a:noFill/>
        </p:spPr>
        <p:txBody>
          <a:bodyPr/>
          <a:lstStyle>
            <a:lvl1pPr>
              <a:defRPr sz="1200">
                <a:solidFill>
                  <a:schemeClr val="tx1"/>
                </a:solidFill>
                <a:latin typeface="Arial" charset="0"/>
              </a:defRPr>
            </a:lvl1pPr>
            <a:lvl2pPr marL="740811" indent="-282971">
              <a:defRPr sz="1200">
                <a:solidFill>
                  <a:schemeClr val="tx1"/>
                </a:solidFill>
                <a:latin typeface="Arial" charset="0"/>
              </a:defRPr>
            </a:lvl2pPr>
            <a:lvl3pPr marL="1141421" indent="-225741">
              <a:defRPr sz="1200">
                <a:solidFill>
                  <a:schemeClr val="tx1"/>
                </a:solidFill>
                <a:latin typeface="Arial" charset="0"/>
              </a:defRPr>
            </a:lvl3pPr>
            <a:lvl4pPr marL="1599261" indent="-225741">
              <a:defRPr sz="1200">
                <a:solidFill>
                  <a:schemeClr val="tx1"/>
                </a:solidFill>
                <a:latin typeface="Arial" charset="0"/>
              </a:defRPr>
            </a:lvl4pPr>
            <a:lvl5pPr marL="2057101" indent="-225741">
              <a:defRPr sz="1200">
                <a:solidFill>
                  <a:schemeClr val="tx1"/>
                </a:solidFill>
                <a:latin typeface="Arial" charset="0"/>
              </a:defRPr>
            </a:lvl5pPr>
            <a:lvl6pPr marL="2514941" indent="-225741" eaLnBrk="0" fontAlgn="base" hangingPunct="0">
              <a:spcBef>
                <a:spcPct val="30000"/>
              </a:spcBef>
              <a:spcAft>
                <a:spcPct val="0"/>
              </a:spcAft>
              <a:defRPr sz="1200">
                <a:solidFill>
                  <a:schemeClr val="tx1"/>
                </a:solidFill>
                <a:latin typeface="Arial" charset="0"/>
              </a:defRPr>
            </a:lvl6pPr>
            <a:lvl7pPr marL="2972781" indent="-225741" eaLnBrk="0" fontAlgn="base" hangingPunct="0">
              <a:spcBef>
                <a:spcPct val="30000"/>
              </a:spcBef>
              <a:spcAft>
                <a:spcPct val="0"/>
              </a:spcAft>
              <a:defRPr sz="1200">
                <a:solidFill>
                  <a:schemeClr val="tx1"/>
                </a:solidFill>
                <a:latin typeface="Arial" charset="0"/>
              </a:defRPr>
            </a:lvl7pPr>
            <a:lvl8pPr marL="3430621" indent="-225741" eaLnBrk="0" fontAlgn="base" hangingPunct="0">
              <a:spcBef>
                <a:spcPct val="30000"/>
              </a:spcBef>
              <a:spcAft>
                <a:spcPct val="0"/>
              </a:spcAft>
              <a:defRPr sz="1200">
                <a:solidFill>
                  <a:schemeClr val="tx1"/>
                </a:solidFill>
                <a:latin typeface="Arial" charset="0"/>
              </a:defRPr>
            </a:lvl8pPr>
            <a:lvl9pPr marL="3888461" indent="-225741" eaLnBrk="0" fontAlgn="base" hangingPunct="0">
              <a:spcBef>
                <a:spcPct val="30000"/>
              </a:spcBef>
              <a:spcAft>
                <a:spcPct val="0"/>
              </a:spcAft>
              <a:defRPr sz="1200">
                <a:solidFill>
                  <a:schemeClr val="tx1"/>
                </a:solidFill>
                <a:latin typeface="Arial" charset="0"/>
              </a:defRPr>
            </a:lvl9pPr>
          </a:lstStyle>
          <a:p>
            <a:fld id="{D612788C-6BE6-418E-A24B-24A31E9ACAC1}" type="slidenum">
              <a:rPr lang="en-GB" altLang="en-US" smtClean="0">
                <a:solidFill>
                  <a:srgbClr val="000000"/>
                </a:solidFill>
              </a:rPr>
              <a:pPr/>
              <a:t>22</a:t>
            </a:fld>
            <a:endParaRPr lang="en-GB" altLang="en-US"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smtClean="0"/>
          </a:p>
        </p:txBody>
      </p:sp>
      <p:sp>
        <p:nvSpPr>
          <p:cNvPr id="4" name="Slide Number Placeholder 3"/>
          <p:cNvSpPr>
            <a:spLocks noGrp="1"/>
          </p:cNvSpPr>
          <p:nvPr>
            <p:ph type="sldNum" sz="quarter" idx="5"/>
          </p:nvPr>
        </p:nvSpPr>
        <p:spPr/>
        <p:txBody>
          <a:bodyPr/>
          <a:lstStyle/>
          <a:p>
            <a:pPr>
              <a:defRPr/>
            </a:pPr>
            <a:fld id="{77A46573-D1B1-42BD-A0B4-566D08B17D16}" type="slidenum">
              <a:rPr lang="en-GB">
                <a:solidFill>
                  <a:prstClr val="black"/>
                </a:solidFill>
              </a:rPr>
              <a:pPr>
                <a:defRPr/>
              </a:pPr>
              <a:t>3</a:t>
            </a:fld>
            <a:endParaRPr lang="en-GB">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2240" indent="-172240" eaLnBrk="1" hangingPunct="1">
              <a:buFont typeface="Arial" pitchFamily="34" charset="0"/>
              <a:buChar char="•"/>
              <a:defRPr/>
            </a:pPr>
            <a:r>
              <a:rPr lang="en-GB" b="1" dirty="0" smtClean="0"/>
              <a:t>Agriculture and fisheries: </a:t>
            </a:r>
            <a:r>
              <a:rPr lang="en-GB" dirty="0" smtClean="0"/>
              <a:t>"Feeding the Planet: Energy for Life" primarily an </a:t>
            </a:r>
            <a:r>
              <a:rPr lang="en-GB" b="1" dirty="0" smtClean="0"/>
              <a:t>agriculture issue </a:t>
            </a:r>
            <a:r>
              <a:rPr lang="en-GB" dirty="0" smtClean="0"/>
              <a:t>including marine resources, Key to </a:t>
            </a:r>
            <a:r>
              <a:rPr lang="en-GB" b="1" dirty="0" smtClean="0"/>
              <a:t>food security </a:t>
            </a:r>
            <a:r>
              <a:rPr lang="en-GB" dirty="0" smtClean="0"/>
              <a:t>and a policy area fully managed by the EU, notably through the CAP, </a:t>
            </a:r>
            <a:r>
              <a:rPr lang="en-GB" b="1" dirty="0" smtClean="0"/>
              <a:t>50%</a:t>
            </a:r>
            <a:r>
              <a:rPr lang="en-GB" dirty="0" smtClean="0"/>
              <a:t> of the Earth's </a:t>
            </a:r>
            <a:r>
              <a:rPr lang="en-GB" b="1" dirty="0" smtClean="0"/>
              <a:t>biomass</a:t>
            </a:r>
            <a:r>
              <a:rPr lang="en-GB" dirty="0" smtClean="0"/>
              <a:t> is created in oceans and seas</a:t>
            </a:r>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b="1" dirty="0" smtClean="0"/>
              <a:t>Nutrition &amp; Health: </a:t>
            </a:r>
            <a:r>
              <a:rPr lang="en-GB" dirty="0" smtClean="0"/>
              <a:t>EU is a world model for </a:t>
            </a:r>
            <a:r>
              <a:rPr lang="en-GB" b="1" dirty="0" smtClean="0"/>
              <a:t>food safety standards</a:t>
            </a:r>
            <a:r>
              <a:rPr lang="en-GB" dirty="0" smtClean="0"/>
              <a:t> (science-based approach), EU at the forefront of the debate on </a:t>
            </a:r>
            <a:r>
              <a:rPr lang="en-GB" b="1" dirty="0" smtClean="0"/>
              <a:t>food quality</a:t>
            </a:r>
            <a:r>
              <a:rPr lang="en-GB" dirty="0" smtClean="0"/>
              <a:t> and healthy standards: Consumer </a:t>
            </a:r>
            <a:r>
              <a:rPr lang="en-GB" b="1" dirty="0" smtClean="0"/>
              <a:t>information and education </a:t>
            </a:r>
            <a:r>
              <a:rPr lang="en-GB" dirty="0" smtClean="0"/>
              <a:t>crucial to contain obesity levels and diseases linked to ill-informed food choices </a:t>
            </a:r>
          </a:p>
          <a:p>
            <a:pPr marL="172240" indent="-172240" eaLnBrk="1" hangingPunct="1">
              <a:buFont typeface="Arial" pitchFamily="34" charset="0"/>
              <a:buChar char="•"/>
              <a:defRPr/>
            </a:pPr>
            <a:endParaRPr lang="en-GB" dirty="0" smtClean="0"/>
          </a:p>
          <a:p>
            <a:pPr marL="172240" indent="-172240" eaLnBrk="1" hangingPunct="1">
              <a:buFont typeface="Arial" pitchFamily="34" charset="0"/>
              <a:buChar char="•"/>
              <a:defRPr/>
            </a:pPr>
            <a:r>
              <a:rPr lang="en-GB" b="1" dirty="0" smtClean="0">
                <a:latin typeface="Verdana" pitchFamily="34" charset="0"/>
              </a:rPr>
              <a:t>International Development: </a:t>
            </a:r>
            <a:r>
              <a:rPr lang="en-GB" dirty="0" smtClean="0"/>
              <a:t>The EU is the </a:t>
            </a:r>
            <a:r>
              <a:rPr lang="en-GB" b="1" dirty="0" smtClean="0"/>
              <a:t>biggest donor</a:t>
            </a:r>
            <a:r>
              <a:rPr lang="en-GB" dirty="0" smtClean="0"/>
              <a:t> of Development Aid in the world providing more than half of the aid worldwide, 2015 will be the year of the </a:t>
            </a:r>
            <a:r>
              <a:rPr lang="en-GB" b="1" dirty="0" smtClean="0"/>
              <a:t>MDG</a:t>
            </a:r>
            <a:r>
              <a:rPr lang="en-GB" dirty="0" smtClean="0"/>
              <a:t>, 2015  will be </a:t>
            </a:r>
            <a:r>
              <a:rPr lang="en-GB" b="1" dirty="0" smtClean="0"/>
              <a:t>European Year of Development</a:t>
            </a:r>
          </a:p>
          <a:p>
            <a:pPr eaLnBrk="1" hangingPunct="1">
              <a:buFont typeface="Arial" pitchFamily="34" charset="0"/>
              <a:buNone/>
              <a:defRPr/>
            </a:pPr>
            <a:endParaRPr lang="en-GB" b="1" dirty="0" smtClean="0"/>
          </a:p>
          <a:p>
            <a:pPr marL="172240" indent="-172240" eaLnBrk="1" hangingPunct="1">
              <a:buFont typeface="Arial" pitchFamily="34" charset="0"/>
              <a:buChar char="•"/>
              <a:defRPr/>
            </a:pPr>
            <a:r>
              <a:rPr lang="en-GB" b="1" dirty="0" smtClean="0">
                <a:latin typeface="Verdana" pitchFamily="34" charset="0"/>
              </a:rPr>
              <a:t>Trade, Industry and tourism: </a:t>
            </a:r>
            <a:r>
              <a:rPr lang="en-GB" dirty="0" smtClean="0">
                <a:latin typeface="Verdana" pitchFamily="34" charset="0"/>
              </a:rPr>
              <a:t>EU is the world's largest </a:t>
            </a:r>
            <a:r>
              <a:rPr lang="en-GB" b="1" dirty="0" smtClean="0">
                <a:latin typeface="Verdana" pitchFamily="34" charset="0"/>
              </a:rPr>
              <a:t>food exporter, </a:t>
            </a:r>
            <a:r>
              <a:rPr lang="en-GB" dirty="0" smtClean="0">
                <a:latin typeface="Verdana" pitchFamily="34" charset="0"/>
              </a:rPr>
              <a:t>food industry biggest manufacturing industry, </a:t>
            </a:r>
            <a:r>
              <a:rPr lang="en-GB" sz="2400" dirty="0">
                <a:latin typeface="Verdana" pitchFamily="34" charset="0"/>
              </a:rPr>
              <a:t>Expo biggest touristic event in the coming(</a:t>
            </a:r>
            <a:r>
              <a:rPr lang="en-GB" sz="2400" b="1" dirty="0">
                <a:latin typeface="Verdana" pitchFamily="34" charset="0"/>
              </a:rPr>
              <a:t>20m visitors</a:t>
            </a:r>
            <a:r>
              <a:rPr lang="en-GB" sz="2400" dirty="0">
                <a:latin typeface="Verdana" pitchFamily="34" charset="0"/>
              </a:rPr>
              <a:t>), EU Tourism industry represents </a:t>
            </a:r>
            <a:r>
              <a:rPr lang="en-GB" sz="2400" b="1" dirty="0">
                <a:latin typeface="Verdana" pitchFamily="34" charset="0"/>
              </a:rPr>
              <a:t>1.8 million businesses </a:t>
            </a:r>
            <a:r>
              <a:rPr lang="en-GB" sz="2400" dirty="0">
                <a:latin typeface="Verdana" pitchFamily="34" charset="0"/>
              </a:rPr>
              <a:t>(mostly SMEs) and </a:t>
            </a:r>
            <a:r>
              <a:rPr lang="en-GB" sz="2400" b="1" dirty="0">
                <a:latin typeface="Verdana" pitchFamily="34" charset="0"/>
              </a:rPr>
              <a:t>9.7 million jobs</a:t>
            </a:r>
            <a:r>
              <a:rPr lang="en-GB" sz="2400" dirty="0">
                <a:latin typeface="Verdana" pitchFamily="34" charset="0"/>
              </a:rPr>
              <a:t>, g</a:t>
            </a:r>
            <a:r>
              <a:rPr lang="en-GB" sz="2400" dirty="0">
                <a:latin typeface="Verdana" pitchFamily="34" charset="0"/>
                <a:cs typeface="ＭＳ Ｐゴシック" charset="0"/>
              </a:rPr>
              <a:t>enerates over </a:t>
            </a:r>
            <a:r>
              <a:rPr lang="en-GB" sz="2400" b="1" dirty="0">
                <a:latin typeface="Verdana" pitchFamily="34" charset="0"/>
                <a:cs typeface="ＭＳ Ｐゴシック" charset="0"/>
              </a:rPr>
              <a:t>5% of EU GDP</a:t>
            </a:r>
          </a:p>
          <a:p>
            <a:pPr marL="114827" lvl="2">
              <a:tabLst>
                <a:tab pos="545427" algn="l"/>
              </a:tabLst>
              <a:defRPr/>
            </a:pPr>
            <a:endParaRPr lang="en-GB" b="1" dirty="0" smtClean="0">
              <a:latin typeface="Verdana" pitchFamily="34" charset="0"/>
            </a:endParaRPr>
          </a:p>
          <a:p>
            <a:pPr marL="172240" indent="-172240" eaLnBrk="1" hangingPunct="1">
              <a:buFont typeface="Arial" pitchFamily="34" charset="0"/>
              <a:buChar char="•"/>
              <a:defRPr/>
            </a:pPr>
            <a:r>
              <a:rPr lang="en-GB" b="1" dirty="0" smtClean="0"/>
              <a:t>Food Waste: 40% of food </a:t>
            </a:r>
            <a:r>
              <a:rPr lang="en-GB" dirty="0" smtClean="0"/>
              <a:t>for human consumption wasted annually worldwide, EU aiming to </a:t>
            </a:r>
            <a:r>
              <a:rPr lang="en-GB" b="1" dirty="0" smtClean="0"/>
              <a:t>halve</a:t>
            </a:r>
            <a:r>
              <a:rPr lang="en-GB" dirty="0" smtClean="0"/>
              <a:t> this figure in Europe by 2020</a:t>
            </a:r>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b="1" dirty="0" smtClean="0"/>
              <a:t>Environment and climate: </a:t>
            </a:r>
            <a:r>
              <a:rPr lang="en-GB" dirty="0" smtClean="0">
                <a:latin typeface="Verdana" pitchFamily="34" charset="0"/>
              </a:rPr>
              <a:t>importance of</a:t>
            </a:r>
            <a:r>
              <a:rPr lang="en-GB" b="1" dirty="0" smtClean="0">
                <a:latin typeface="Verdana" pitchFamily="34" charset="0"/>
              </a:rPr>
              <a:t> resource efficiency </a:t>
            </a:r>
            <a:r>
              <a:rPr lang="en-GB" dirty="0" smtClean="0">
                <a:latin typeface="Verdana" pitchFamily="34" charset="0"/>
              </a:rPr>
              <a:t>in food production, negative impact of global warming on agriculture, </a:t>
            </a:r>
            <a:r>
              <a:rPr lang="en-US" dirty="0" smtClean="0"/>
              <a:t>at global scale agricultural activities count for about 10% of total </a:t>
            </a:r>
            <a:r>
              <a:rPr lang="en-US" b="1" dirty="0" smtClean="0"/>
              <a:t>GHG emissions</a:t>
            </a:r>
            <a:r>
              <a:rPr lang="en-US" dirty="0" smtClean="0"/>
              <a:t>, (about half of this is caused by livestock</a:t>
            </a:r>
            <a:r>
              <a:rPr lang="en-GB" dirty="0" smtClean="0">
                <a:latin typeface="Verdana" pitchFamily="34" charset="0"/>
              </a:rPr>
              <a:t>), </a:t>
            </a:r>
            <a:r>
              <a:rPr lang="en-GB" b="1" dirty="0" smtClean="0">
                <a:latin typeface="Verdana" pitchFamily="34" charset="0"/>
              </a:rPr>
              <a:t>Nitrogen pollution </a:t>
            </a:r>
            <a:r>
              <a:rPr lang="en-GB" dirty="0" smtClean="0">
                <a:latin typeface="Verdana" pitchFamily="34" charset="0"/>
              </a:rPr>
              <a:t>in water, caused by agriculture a critical issue in the EU</a:t>
            </a:r>
            <a:endParaRPr lang="en-GB" b="1" dirty="0" smtClean="0"/>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sz="1400" b="1" dirty="0"/>
              <a:t>Energy and transport: </a:t>
            </a:r>
            <a:r>
              <a:rPr lang="en-GB" sz="1400" dirty="0">
                <a:latin typeface="Verdana" pitchFamily="34" charset="0"/>
              </a:rPr>
              <a:t>EU agriculture is energy intensive: about </a:t>
            </a:r>
            <a:r>
              <a:rPr lang="en-GB" sz="1400" b="1" dirty="0">
                <a:latin typeface="Verdana" pitchFamily="34" charset="0"/>
              </a:rPr>
              <a:t>10% of industry total</a:t>
            </a:r>
            <a:r>
              <a:rPr lang="en-GB" sz="1400" dirty="0">
                <a:latin typeface="Verdana" pitchFamily="34" charset="0"/>
              </a:rPr>
              <a:t>, Food transport in the EU totals </a:t>
            </a:r>
            <a:r>
              <a:rPr lang="en-GB" sz="1400" b="1" dirty="0">
                <a:latin typeface="Verdana" pitchFamily="34" charset="0"/>
              </a:rPr>
              <a:t>16% of total goods transport</a:t>
            </a:r>
          </a:p>
          <a:p>
            <a:pPr marL="172240" indent="-172240" eaLnBrk="1" hangingPunct="1">
              <a:buFont typeface="Arial" pitchFamily="34" charset="0"/>
              <a:buChar char="•"/>
              <a:defRPr/>
            </a:pPr>
            <a:endParaRPr lang="en-GB" sz="1400" b="1" dirty="0">
              <a:latin typeface="Verdana" pitchFamily="34" charset="0"/>
            </a:endParaRPr>
          </a:p>
          <a:p>
            <a:pPr marL="172240" indent="-172240" eaLnBrk="1" hangingPunct="1">
              <a:buFont typeface="Arial" pitchFamily="34" charset="0"/>
              <a:buChar char="•"/>
              <a:defRPr/>
            </a:pPr>
            <a:r>
              <a:rPr lang="en-GB" sz="1400" b="1" dirty="0">
                <a:latin typeface="Verdana" pitchFamily="34" charset="0"/>
              </a:rPr>
              <a:t>Science, Research &amp; Innovation: </a:t>
            </a:r>
            <a:r>
              <a:rPr lang="en-GB" sz="1400" dirty="0">
                <a:latin typeface="Verdana" pitchFamily="34" charset="0"/>
              </a:rPr>
              <a:t>Build on </a:t>
            </a:r>
            <a:r>
              <a:rPr lang="en-GB" sz="1400" b="1" dirty="0">
                <a:latin typeface="Verdana" pitchFamily="34" charset="0"/>
              </a:rPr>
              <a:t>R&amp;D achievements</a:t>
            </a:r>
            <a:r>
              <a:rPr lang="en-GB" sz="1400" dirty="0">
                <a:latin typeface="Verdana" pitchFamily="34" charset="0"/>
              </a:rPr>
              <a:t>, </a:t>
            </a:r>
            <a:r>
              <a:rPr lang="en-GB" sz="1400" dirty="0"/>
              <a:t>Showcasing </a:t>
            </a:r>
            <a:r>
              <a:rPr lang="en-GB" sz="1400" b="1" dirty="0"/>
              <a:t>results</a:t>
            </a:r>
            <a:r>
              <a:rPr lang="en-GB" sz="1400" dirty="0"/>
              <a:t> from important R&amp;D projects supported by the EU Framework Programmes, Proximity of EU </a:t>
            </a:r>
            <a:r>
              <a:rPr lang="en-GB" sz="1400" dirty="0" err="1"/>
              <a:t>Ispra</a:t>
            </a:r>
            <a:r>
              <a:rPr lang="en-GB" sz="1400" dirty="0"/>
              <a:t> Site, EU Scientific Programme</a:t>
            </a:r>
            <a:endParaRPr lang="en-GB" sz="1400" b="1" dirty="0">
              <a:latin typeface="Verdana" pitchFamily="34" charset="0"/>
            </a:endParaRPr>
          </a:p>
          <a:p>
            <a:pPr marL="172240" indent="-172240" eaLnBrk="1" hangingPunct="1">
              <a:buFont typeface="Arial" pitchFamily="34" charset="0"/>
              <a:buChar char="•"/>
              <a:defRPr/>
            </a:pPr>
            <a:endParaRPr lang="en-GB" sz="1400" dirty="0">
              <a:latin typeface="Verdana" pitchFamily="34" charset="0"/>
            </a:endParaRPr>
          </a:p>
          <a:p>
            <a:pPr marL="172240" indent="-172240" eaLnBrk="1" hangingPunct="1">
              <a:buFont typeface="Arial" pitchFamily="34" charset="0"/>
              <a:buChar char="•"/>
              <a:defRPr/>
            </a:pPr>
            <a:endParaRPr lang="en-GB" sz="1400" b="1" dirty="0"/>
          </a:p>
          <a:p>
            <a:pPr marL="172240" indent="-172240" eaLnBrk="1" hangingPunct="1">
              <a:buFont typeface="Arial" pitchFamily="34" charset="0"/>
              <a:buChar char="•"/>
              <a:defRPr/>
            </a:pPr>
            <a:endParaRPr lang="en-GB" sz="1400" dirty="0">
              <a:latin typeface="Verdana" pitchFamily="34" charset="0"/>
            </a:endParaRPr>
          </a:p>
          <a:p>
            <a:pPr marL="172240" indent="-172240" eaLnBrk="1" hangingPunct="1">
              <a:buFont typeface="Arial" pitchFamily="34" charset="0"/>
              <a:buChar char="•"/>
              <a:defRPr/>
            </a:pPr>
            <a:endParaRPr lang="en-GB" sz="1400" dirty="0"/>
          </a:p>
          <a:p>
            <a:pPr marL="172240" indent="-172240" eaLnBrk="1" hangingPunct="1">
              <a:buFont typeface="Arial" pitchFamily="34" charset="0"/>
              <a:buChar char="•"/>
              <a:defRPr/>
            </a:pPr>
            <a:endParaRPr lang="en-GB" sz="1400" dirty="0"/>
          </a:p>
          <a:p>
            <a:pPr marL="172240" indent="-172240" eaLnBrk="1" hangingPunct="1">
              <a:buFont typeface="Arial" pitchFamily="34" charset="0"/>
              <a:buChar char="•"/>
              <a:defRPr/>
            </a:pPr>
            <a:endParaRPr lang="en-GB" sz="1400" b="1" dirty="0"/>
          </a:p>
          <a:p>
            <a:pPr marL="172240" indent="-172240" eaLnBrk="1" hangingPunct="1">
              <a:buFont typeface="Arial" pitchFamily="34" charset="0"/>
              <a:buChar char="•"/>
              <a:defRPr/>
            </a:pPr>
            <a:endParaRPr lang="en-GB" dirty="0" smtClean="0">
              <a:latin typeface="Verdana" pitchFamily="34" charset="0"/>
            </a:endParaRPr>
          </a:p>
          <a:p>
            <a:pPr marL="172240" indent="-172240" eaLnBrk="1" hangingPunct="1">
              <a:buFont typeface="Arial" pitchFamily="34" charset="0"/>
              <a:buChar char="•"/>
              <a:defRPr/>
            </a:pPr>
            <a:endParaRPr lang="en-GB" dirty="0" smtClean="0">
              <a:latin typeface="Verdana" pitchFamily="34" charset="0"/>
            </a:endParaRPr>
          </a:p>
          <a:p>
            <a:pPr eaLnBrk="1" hangingPunct="1">
              <a:buFont typeface="Arial" pitchFamily="34" charset="0"/>
              <a:buNone/>
              <a:defRPr/>
            </a:pPr>
            <a:endParaRPr lang="en-GB" dirty="0" smtClean="0">
              <a:latin typeface="Verdana" pitchFamily="34" charset="0"/>
            </a:endParaRPr>
          </a:p>
          <a:p>
            <a:pPr marL="172240" indent="-172240" eaLnBrk="1" hangingPunct="1">
              <a:buFont typeface="Arial" pitchFamily="34" charset="0"/>
              <a:buChar char="•"/>
              <a:defRPr/>
            </a:pPr>
            <a:endParaRPr lang="en-GB" dirty="0" smtClean="0"/>
          </a:p>
          <a:p>
            <a:pPr eaLnBrk="1" hangingPunct="1">
              <a:buFont typeface="Arial" pitchFamily="34" charset="0"/>
              <a:buNone/>
              <a:defRPr/>
            </a:pPr>
            <a:endParaRPr lang="en-GB" dirty="0" smtClean="0"/>
          </a:p>
          <a:p>
            <a:pPr>
              <a:defRPr/>
            </a:pPr>
            <a:endParaRPr lang="en-GB" altLang="en-US" dirty="0" smtClean="0"/>
          </a:p>
        </p:txBody>
      </p:sp>
      <p:sp>
        <p:nvSpPr>
          <p:cNvPr id="4" name="Slide Number Placeholder 3"/>
          <p:cNvSpPr>
            <a:spLocks noGrp="1"/>
          </p:cNvSpPr>
          <p:nvPr>
            <p:ph type="sldNum" sz="quarter" idx="5"/>
          </p:nvPr>
        </p:nvSpPr>
        <p:spPr/>
        <p:txBody>
          <a:bodyPr/>
          <a:lstStyle/>
          <a:p>
            <a:pPr>
              <a:defRPr/>
            </a:pPr>
            <a:fld id="{09CB8240-FDF4-4181-8A92-18E28A390E79}" type="slidenum">
              <a:rPr lang="en-GB" smtClean="0"/>
              <a:pPr>
                <a:defRPr/>
              </a:pPr>
              <a:t>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2240" indent="-172240" eaLnBrk="1" hangingPunct="1">
              <a:buFont typeface="Arial" pitchFamily="34" charset="0"/>
              <a:buChar char="•"/>
              <a:defRPr/>
            </a:pPr>
            <a:r>
              <a:rPr lang="en-GB" b="1" dirty="0" smtClean="0"/>
              <a:t>Agriculture and fisheries: </a:t>
            </a:r>
            <a:r>
              <a:rPr lang="en-GB" dirty="0" smtClean="0"/>
              <a:t>"Feeding the Planet: Energy for Life" primarily an </a:t>
            </a:r>
            <a:r>
              <a:rPr lang="en-GB" b="1" dirty="0" smtClean="0"/>
              <a:t>agriculture issue </a:t>
            </a:r>
            <a:r>
              <a:rPr lang="en-GB" dirty="0" smtClean="0"/>
              <a:t>including marine resources, Key to </a:t>
            </a:r>
            <a:r>
              <a:rPr lang="en-GB" b="1" dirty="0" smtClean="0"/>
              <a:t>food security </a:t>
            </a:r>
            <a:r>
              <a:rPr lang="en-GB" dirty="0" smtClean="0"/>
              <a:t>and a policy area fully managed by the EU, notably through the CAP, </a:t>
            </a:r>
            <a:r>
              <a:rPr lang="en-GB" b="1" dirty="0" smtClean="0"/>
              <a:t>50%</a:t>
            </a:r>
            <a:r>
              <a:rPr lang="en-GB" dirty="0" smtClean="0"/>
              <a:t> of the Earth's </a:t>
            </a:r>
            <a:r>
              <a:rPr lang="en-GB" b="1" dirty="0" smtClean="0"/>
              <a:t>biomass</a:t>
            </a:r>
            <a:r>
              <a:rPr lang="en-GB" dirty="0" smtClean="0"/>
              <a:t> is created in oceans and seas</a:t>
            </a:r>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b="1" dirty="0" smtClean="0"/>
              <a:t>Nutrition &amp; Health: </a:t>
            </a:r>
            <a:r>
              <a:rPr lang="en-GB" dirty="0" smtClean="0"/>
              <a:t>EU is a world model for </a:t>
            </a:r>
            <a:r>
              <a:rPr lang="en-GB" b="1" dirty="0" smtClean="0"/>
              <a:t>food safety standards</a:t>
            </a:r>
            <a:r>
              <a:rPr lang="en-GB" dirty="0" smtClean="0"/>
              <a:t> (science-based approach), EU at the forefront of the debate on </a:t>
            </a:r>
            <a:r>
              <a:rPr lang="en-GB" b="1" dirty="0" smtClean="0"/>
              <a:t>food quality</a:t>
            </a:r>
            <a:r>
              <a:rPr lang="en-GB" dirty="0" smtClean="0"/>
              <a:t> and healthy standards: Consumer </a:t>
            </a:r>
            <a:r>
              <a:rPr lang="en-GB" b="1" dirty="0" smtClean="0"/>
              <a:t>information and education </a:t>
            </a:r>
            <a:r>
              <a:rPr lang="en-GB" dirty="0" smtClean="0"/>
              <a:t>crucial to contain obesity levels and diseases linked to ill-informed food choices </a:t>
            </a:r>
          </a:p>
          <a:p>
            <a:pPr marL="172240" indent="-172240" eaLnBrk="1" hangingPunct="1">
              <a:buFont typeface="Arial" pitchFamily="34" charset="0"/>
              <a:buChar char="•"/>
              <a:defRPr/>
            </a:pPr>
            <a:endParaRPr lang="en-GB" dirty="0" smtClean="0"/>
          </a:p>
          <a:p>
            <a:pPr marL="172240" indent="-172240" eaLnBrk="1" hangingPunct="1">
              <a:buFont typeface="Arial" pitchFamily="34" charset="0"/>
              <a:buChar char="•"/>
              <a:defRPr/>
            </a:pPr>
            <a:r>
              <a:rPr lang="en-GB" b="1" dirty="0" smtClean="0">
                <a:latin typeface="Verdana" pitchFamily="34" charset="0"/>
              </a:rPr>
              <a:t>International Development: </a:t>
            </a:r>
            <a:r>
              <a:rPr lang="en-GB" dirty="0" smtClean="0"/>
              <a:t>The EU is the </a:t>
            </a:r>
            <a:r>
              <a:rPr lang="en-GB" b="1" dirty="0" smtClean="0"/>
              <a:t>biggest donor</a:t>
            </a:r>
            <a:r>
              <a:rPr lang="en-GB" dirty="0" smtClean="0"/>
              <a:t> of Development Aid in the world providing more than half of the aid worldwide, 2015 will be the year of the </a:t>
            </a:r>
            <a:r>
              <a:rPr lang="en-GB" b="1" dirty="0" smtClean="0"/>
              <a:t>MDG</a:t>
            </a:r>
            <a:r>
              <a:rPr lang="en-GB" dirty="0" smtClean="0"/>
              <a:t>, 2015  will be </a:t>
            </a:r>
            <a:r>
              <a:rPr lang="en-GB" b="1" dirty="0" smtClean="0"/>
              <a:t>European Year of Development</a:t>
            </a:r>
          </a:p>
          <a:p>
            <a:pPr eaLnBrk="1" hangingPunct="1">
              <a:buFont typeface="Arial" pitchFamily="34" charset="0"/>
              <a:buNone/>
              <a:defRPr/>
            </a:pPr>
            <a:endParaRPr lang="en-GB" b="1" dirty="0" smtClean="0"/>
          </a:p>
          <a:p>
            <a:pPr marL="172240" indent="-172240" eaLnBrk="1" hangingPunct="1">
              <a:buFont typeface="Arial" pitchFamily="34" charset="0"/>
              <a:buChar char="•"/>
              <a:defRPr/>
            </a:pPr>
            <a:r>
              <a:rPr lang="en-GB" b="1" dirty="0" smtClean="0">
                <a:latin typeface="Verdana" pitchFamily="34" charset="0"/>
              </a:rPr>
              <a:t>Trade, Industry and tourism: </a:t>
            </a:r>
            <a:r>
              <a:rPr lang="en-GB" dirty="0" smtClean="0">
                <a:latin typeface="Verdana" pitchFamily="34" charset="0"/>
              </a:rPr>
              <a:t>EU is the world's largest </a:t>
            </a:r>
            <a:r>
              <a:rPr lang="en-GB" b="1" dirty="0" smtClean="0">
                <a:latin typeface="Verdana" pitchFamily="34" charset="0"/>
              </a:rPr>
              <a:t>food exporter, </a:t>
            </a:r>
            <a:r>
              <a:rPr lang="en-GB" dirty="0" smtClean="0">
                <a:latin typeface="Verdana" pitchFamily="34" charset="0"/>
              </a:rPr>
              <a:t>food industry biggest manufacturing industry, </a:t>
            </a:r>
            <a:r>
              <a:rPr lang="en-GB" sz="2400" dirty="0">
                <a:latin typeface="Verdana" pitchFamily="34" charset="0"/>
              </a:rPr>
              <a:t>Expo biggest touristic event in the coming(</a:t>
            </a:r>
            <a:r>
              <a:rPr lang="en-GB" sz="2400" b="1" dirty="0">
                <a:latin typeface="Verdana" pitchFamily="34" charset="0"/>
              </a:rPr>
              <a:t>20m visitors</a:t>
            </a:r>
            <a:r>
              <a:rPr lang="en-GB" sz="2400" dirty="0">
                <a:latin typeface="Verdana" pitchFamily="34" charset="0"/>
              </a:rPr>
              <a:t>), EU Tourism industry represents </a:t>
            </a:r>
            <a:r>
              <a:rPr lang="en-GB" sz="2400" b="1" dirty="0">
                <a:latin typeface="Verdana" pitchFamily="34" charset="0"/>
              </a:rPr>
              <a:t>1.8 million businesses </a:t>
            </a:r>
            <a:r>
              <a:rPr lang="en-GB" sz="2400" dirty="0">
                <a:latin typeface="Verdana" pitchFamily="34" charset="0"/>
              </a:rPr>
              <a:t>(mostly SMEs) and </a:t>
            </a:r>
            <a:r>
              <a:rPr lang="en-GB" sz="2400" b="1" dirty="0">
                <a:latin typeface="Verdana" pitchFamily="34" charset="0"/>
              </a:rPr>
              <a:t>9.7 million jobs</a:t>
            </a:r>
            <a:r>
              <a:rPr lang="en-GB" sz="2400" dirty="0">
                <a:latin typeface="Verdana" pitchFamily="34" charset="0"/>
              </a:rPr>
              <a:t>, g</a:t>
            </a:r>
            <a:r>
              <a:rPr lang="en-GB" sz="2400" dirty="0">
                <a:latin typeface="Verdana" pitchFamily="34" charset="0"/>
                <a:cs typeface="ＭＳ Ｐゴシック" charset="0"/>
              </a:rPr>
              <a:t>enerates over </a:t>
            </a:r>
            <a:r>
              <a:rPr lang="en-GB" sz="2400" b="1" dirty="0">
                <a:latin typeface="Verdana" pitchFamily="34" charset="0"/>
                <a:cs typeface="ＭＳ Ｐゴシック" charset="0"/>
              </a:rPr>
              <a:t>5% of EU GDP</a:t>
            </a:r>
          </a:p>
          <a:p>
            <a:pPr marL="114827" lvl="2">
              <a:tabLst>
                <a:tab pos="545427" algn="l"/>
              </a:tabLst>
              <a:defRPr/>
            </a:pPr>
            <a:endParaRPr lang="en-GB" b="1" dirty="0" smtClean="0">
              <a:latin typeface="Verdana" pitchFamily="34" charset="0"/>
            </a:endParaRPr>
          </a:p>
          <a:p>
            <a:pPr marL="172240" indent="-172240" eaLnBrk="1" hangingPunct="1">
              <a:buFont typeface="Arial" pitchFamily="34" charset="0"/>
              <a:buChar char="•"/>
              <a:defRPr/>
            </a:pPr>
            <a:r>
              <a:rPr lang="en-GB" b="1" dirty="0" smtClean="0"/>
              <a:t>Food Waste: 40% of food </a:t>
            </a:r>
            <a:r>
              <a:rPr lang="en-GB" dirty="0" smtClean="0"/>
              <a:t>for human consumption wasted annually worldwide, EU aiming to </a:t>
            </a:r>
            <a:r>
              <a:rPr lang="en-GB" b="1" dirty="0" smtClean="0"/>
              <a:t>halve</a:t>
            </a:r>
            <a:r>
              <a:rPr lang="en-GB" dirty="0" smtClean="0"/>
              <a:t> this figure in Europe by 2020</a:t>
            </a:r>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b="1" dirty="0" smtClean="0"/>
              <a:t>Environment and climate: </a:t>
            </a:r>
            <a:r>
              <a:rPr lang="en-GB" dirty="0" smtClean="0">
                <a:latin typeface="Verdana" pitchFamily="34" charset="0"/>
              </a:rPr>
              <a:t>importance of</a:t>
            </a:r>
            <a:r>
              <a:rPr lang="en-GB" b="1" dirty="0" smtClean="0">
                <a:latin typeface="Verdana" pitchFamily="34" charset="0"/>
              </a:rPr>
              <a:t> resource efficiency </a:t>
            </a:r>
            <a:r>
              <a:rPr lang="en-GB" dirty="0" smtClean="0">
                <a:latin typeface="Verdana" pitchFamily="34" charset="0"/>
              </a:rPr>
              <a:t>in food production, negative impact of global warming on agriculture, </a:t>
            </a:r>
            <a:r>
              <a:rPr lang="en-US" dirty="0" smtClean="0"/>
              <a:t>at global scale agricultural activities count for about 10% of total </a:t>
            </a:r>
            <a:r>
              <a:rPr lang="en-US" b="1" dirty="0" smtClean="0"/>
              <a:t>GHG emissions</a:t>
            </a:r>
            <a:r>
              <a:rPr lang="en-US" dirty="0" smtClean="0"/>
              <a:t>, (about half of this is caused by livestock</a:t>
            </a:r>
            <a:r>
              <a:rPr lang="en-GB" dirty="0" smtClean="0">
                <a:latin typeface="Verdana" pitchFamily="34" charset="0"/>
              </a:rPr>
              <a:t>), </a:t>
            </a:r>
            <a:r>
              <a:rPr lang="en-GB" b="1" dirty="0" smtClean="0">
                <a:latin typeface="Verdana" pitchFamily="34" charset="0"/>
              </a:rPr>
              <a:t>Nitrogen pollution </a:t>
            </a:r>
            <a:r>
              <a:rPr lang="en-GB" dirty="0" smtClean="0">
                <a:latin typeface="Verdana" pitchFamily="34" charset="0"/>
              </a:rPr>
              <a:t>in water, caused by agriculture a critical issue in the EU</a:t>
            </a:r>
            <a:endParaRPr lang="en-GB" b="1" dirty="0" smtClean="0"/>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sz="1400" b="1" dirty="0"/>
              <a:t>Energy and transport: </a:t>
            </a:r>
            <a:r>
              <a:rPr lang="en-GB" sz="1400" dirty="0">
                <a:latin typeface="Verdana" pitchFamily="34" charset="0"/>
              </a:rPr>
              <a:t>EU agriculture is energy intensive: about </a:t>
            </a:r>
            <a:r>
              <a:rPr lang="en-GB" sz="1400" b="1" dirty="0">
                <a:latin typeface="Verdana" pitchFamily="34" charset="0"/>
              </a:rPr>
              <a:t>10% of industry total</a:t>
            </a:r>
            <a:r>
              <a:rPr lang="en-GB" sz="1400" dirty="0">
                <a:latin typeface="Verdana" pitchFamily="34" charset="0"/>
              </a:rPr>
              <a:t>, Food transport in the EU totals </a:t>
            </a:r>
            <a:r>
              <a:rPr lang="en-GB" sz="1400" b="1" dirty="0">
                <a:latin typeface="Verdana" pitchFamily="34" charset="0"/>
              </a:rPr>
              <a:t>16% of total goods transport</a:t>
            </a:r>
          </a:p>
          <a:p>
            <a:pPr marL="172240" indent="-172240" eaLnBrk="1" hangingPunct="1">
              <a:buFont typeface="Arial" pitchFamily="34" charset="0"/>
              <a:buChar char="•"/>
              <a:defRPr/>
            </a:pPr>
            <a:endParaRPr lang="en-GB" sz="1400" b="1" dirty="0">
              <a:latin typeface="Verdana" pitchFamily="34" charset="0"/>
            </a:endParaRPr>
          </a:p>
          <a:p>
            <a:pPr marL="172240" indent="-172240" eaLnBrk="1" hangingPunct="1">
              <a:buFont typeface="Arial" pitchFamily="34" charset="0"/>
              <a:buChar char="•"/>
              <a:defRPr/>
            </a:pPr>
            <a:r>
              <a:rPr lang="en-GB" sz="1400" b="1" dirty="0">
                <a:latin typeface="Verdana" pitchFamily="34" charset="0"/>
              </a:rPr>
              <a:t>Science, Research &amp; Innovation: </a:t>
            </a:r>
            <a:r>
              <a:rPr lang="en-GB" sz="1400" dirty="0">
                <a:latin typeface="Verdana" pitchFamily="34" charset="0"/>
              </a:rPr>
              <a:t>Build on </a:t>
            </a:r>
            <a:r>
              <a:rPr lang="en-GB" sz="1400" b="1" dirty="0">
                <a:latin typeface="Verdana" pitchFamily="34" charset="0"/>
              </a:rPr>
              <a:t>R&amp;D achievements</a:t>
            </a:r>
            <a:r>
              <a:rPr lang="en-GB" sz="1400" dirty="0">
                <a:latin typeface="Verdana" pitchFamily="34" charset="0"/>
              </a:rPr>
              <a:t>, </a:t>
            </a:r>
            <a:r>
              <a:rPr lang="en-GB" sz="1400" dirty="0"/>
              <a:t>Showcasing </a:t>
            </a:r>
            <a:r>
              <a:rPr lang="en-GB" sz="1400" b="1" dirty="0"/>
              <a:t>results</a:t>
            </a:r>
            <a:r>
              <a:rPr lang="en-GB" sz="1400" dirty="0"/>
              <a:t> from important R&amp;D projects supported by the EU Framework Programmes, Proximity of EU </a:t>
            </a:r>
            <a:r>
              <a:rPr lang="en-GB" sz="1400" dirty="0" err="1"/>
              <a:t>Ispra</a:t>
            </a:r>
            <a:r>
              <a:rPr lang="en-GB" sz="1400" dirty="0"/>
              <a:t> Site, EU Scientific Programme</a:t>
            </a:r>
            <a:endParaRPr lang="en-GB" sz="1400" b="1" dirty="0">
              <a:latin typeface="Verdana" pitchFamily="34" charset="0"/>
            </a:endParaRPr>
          </a:p>
          <a:p>
            <a:pPr marL="172240" indent="-172240" eaLnBrk="1" hangingPunct="1">
              <a:buFont typeface="Arial" pitchFamily="34" charset="0"/>
              <a:buChar char="•"/>
              <a:defRPr/>
            </a:pPr>
            <a:endParaRPr lang="en-GB" sz="1400" dirty="0">
              <a:latin typeface="Verdana" pitchFamily="34" charset="0"/>
            </a:endParaRPr>
          </a:p>
          <a:p>
            <a:pPr marL="172240" indent="-172240" eaLnBrk="1" hangingPunct="1">
              <a:buFont typeface="Arial" pitchFamily="34" charset="0"/>
              <a:buChar char="•"/>
              <a:defRPr/>
            </a:pPr>
            <a:endParaRPr lang="en-GB" sz="1400" b="1" dirty="0"/>
          </a:p>
          <a:p>
            <a:pPr marL="172240" indent="-172240" eaLnBrk="1" hangingPunct="1">
              <a:buFont typeface="Arial" pitchFamily="34" charset="0"/>
              <a:buChar char="•"/>
              <a:defRPr/>
            </a:pPr>
            <a:endParaRPr lang="en-GB" sz="1400" dirty="0">
              <a:latin typeface="Verdana" pitchFamily="34" charset="0"/>
            </a:endParaRPr>
          </a:p>
          <a:p>
            <a:pPr marL="172240" indent="-172240" eaLnBrk="1" hangingPunct="1">
              <a:buFont typeface="Arial" pitchFamily="34" charset="0"/>
              <a:buChar char="•"/>
              <a:defRPr/>
            </a:pPr>
            <a:endParaRPr lang="en-GB" sz="1400" dirty="0"/>
          </a:p>
          <a:p>
            <a:pPr marL="172240" indent="-172240" eaLnBrk="1" hangingPunct="1">
              <a:buFont typeface="Arial" pitchFamily="34" charset="0"/>
              <a:buChar char="•"/>
              <a:defRPr/>
            </a:pPr>
            <a:endParaRPr lang="en-GB" sz="1400" dirty="0"/>
          </a:p>
          <a:p>
            <a:pPr marL="172240" indent="-172240" eaLnBrk="1" hangingPunct="1">
              <a:buFont typeface="Arial" pitchFamily="34" charset="0"/>
              <a:buChar char="•"/>
              <a:defRPr/>
            </a:pPr>
            <a:endParaRPr lang="en-GB" sz="1400" b="1" dirty="0"/>
          </a:p>
          <a:p>
            <a:pPr marL="172240" indent="-172240" eaLnBrk="1" hangingPunct="1">
              <a:buFont typeface="Arial" pitchFamily="34" charset="0"/>
              <a:buChar char="•"/>
              <a:defRPr/>
            </a:pPr>
            <a:endParaRPr lang="en-GB" dirty="0" smtClean="0">
              <a:latin typeface="Verdana" pitchFamily="34" charset="0"/>
            </a:endParaRPr>
          </a:p>
          <a:p>
            <a:pPr marL="172240" indent="-172240" eaLnBrk="1" hangingPunct="1">
              <a:buFont typeface="Arial" pitchFamily="34" charset="0"/>
              <a:buChar char="•"/>
              <a:defRPr/>
            </a:pPr>
            <a:endParaRPr lang="en-GB" dirty="0" smtClean="0">
              <a:latin typeface="Verdana" pitchFamily="34" charset="0"/>
            </a:endParaRPr>
          </a:p>
          <a:p>
            <a:pPr eaLnBrk="1" hangingPunct="1">
              <a:buFont typeface="Arial" pitchFamily="34" charset="0"/>
              <a:buNone/>
              <a:defRPr/>
            </a:pPr>
            <a:endParaRPr lang="en-GB" dirty="0" smtClean="0">
              <a:latin typeface="Verdana" pitchFamily="34" charset="0"/>
            </a:endParaRPr>
          </a:p>
          <a:p>
            <a:pPr marL="172240" indent="-172240" eaLnBrk="1" hangingPunct="1">
              <a:buFont typeface="Arial" pitchFamily="34" charset="0"/>
              <a:buChar char="•"/>
              <a:defRPr/>
            </a:pPr>
            <a:endParaRPr lang="en-GB" dirty="0" smtClean="0"/>
          </a:p>
          <a:p>
            <a:pPr eaLnBrk="1" hangingPunct="1">
              <a:buFont typeface="Arial" pitchFamily="34" charset="0"/>
              <a:buNone/>
              <a:defRPr/>
            </a:pPr>
            <a:endParaRPr lang="en-GB" dirty="0" smtClean="0"/>
          </a:p>
          <a:p>
            <a:pPr>
              <a:defRPr/>
            </a:pPr>
            <a:endParaRPr lang="en-GB" altLang="en-US" dirty="0" smtClean="0"/>
          </a:p>
        </p:txBody>
      </p:sp>
      <p:sp>
        <p:nvSpPr>
          <p:cNvPr id="4" name="Slide Number Placeholder 3"/>
          <p:cNvSpPr>
            <a:spLocks noGrp="1"/>
          </p:cNvSpPr>
          <p:nvPr>
            <p:ph type="sldNum" sz="quarter" idx="5"/>
          </p:nvPr>
        </p:nvSpPr>
        <p:spPr/>
        <p:txBody>
          <a:bodyPr/>
          <a:lstStyle/>
          <a:p>
            <a:pPr>
              <a:defRPr/>
            </a:pPr>
            <a:fld id="{09CB8240-FDF4-4181-8A92-18E28A390E79}" type="slidenum">
              <a:rPr lang="en-GB" smtClean="0"/>
              <a:pPr>
                <a:defRPr/>
              </a:pPr>
              <a:t>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5480"/>
            <a:r>
              <a:rPr lang="en-GB" dirty="0"/>
              <a:t>Part of the Italian pavilion, the ground floor of the European Union exhibition area will be dedicated to the EU Visitor Experience where visitors will be guided through the story of </a:t>
            </a:r>
            <a:r>
              <a:rPr lang="en-GB" i="1" dirty="0"/>
              <a:t>The Golden Ear </a:t>
            </a:r>
            <a:r>
              <a:rPr lang="en-GB" dirty="0"/>
              <a:t>with two fictional characters, Alex, a farmer, and Sylvia, a research scientist, whose adventures on film will focus on wheat and bread, the founding elements of European civilization. </a:t>
            </a:r>
          </a:p>
          <a:p>
            <a:endParaRPr lang="en-GB" dirty="0"/>
          </a:p>
        </p:txBody>
      </p:sp>
      <p:sp>
        <p:nvSpPr>
          <p:cNvPr id="4" name="Slide Number Placeholder 3"/>
          <p:cNvSpPr>
            <a:spLocks noGrp="1"/>
          </p:cNvSpPr>
          <p:nvPr>
            <p:ph type="sldNum" sz="quarter" idx="10"/>
          </p:nvPr>
        </p:nvSpPr>
        <p:spPr/>
        <p:txBody>
          <a:bodyPr/>
          <a:lstStyle/>
          <a:p>
            <a:fld id="{61F3ED4F-655C-4C90-B3A6-84EEE0F7F039}" type="slidenum">
              <a:rPr lang="en-GB" altLang="en-US" smtClean="0"/>
              <a:pPr/>
              <a:t>8</a:t>
            </a:fld>
            <a:endParaRPr lang="en-GB" altLang="en-US"/>
          </a:p>
        </p:txBody>
      </p:sp>
    </p:spTree>
    <p:extLst>
      <p:ext uri="{BB962C8B-B14F-4D97-AF65-F5344CB8AC3E}">
        <p14:creationId xmlns:p14="http://schemas.microsoft.com/office/powerpoint/2010/main" val="349664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2240" indent="-172240" eaLnBrk="1" hangingPunct="1">
              <a:buFont typeface="Arial" pitchFamily="34" charset="0"/>
              <a:buChar char="•"/>
              <a:defRPr/>
            </a:pPr>
            <a:r>
              <a:rPr lang="en-GB" b="1" dirty="0" smtClean="0"/>
              <a:t>Agriculture and fisheries: </a:t>
            </a:r>
            <a:r>
              <a:rPr lang="en-GB" dirty="0" smtClean="0"/>
              <a:t>"Feeding the Planet: Energy for Life" primarily an </a:t>
            </a:r>
            <a:r>
              <a:rPr lang="en-GB" b="1" dirty="0" smtClean="0"/>
              <a:t>agriculture issue </a:t>
            </a:r>
            <a:r>
              <a:rPr lang="en-GB" dirty="0" smtClean="0"/>
              <a:t>including marine resources, Key to </a:t>
            </a:r>
            <a:r>
              <a:rPr lang="en-GB" b="1" dirty="0" smtClean="0"/>
              <a:t>food security </a:t>
            </a:r>
            <a:r>
              <a:rPr lang="en-GB" dirty="0" smtClean="0"/>
              <a:t>and a policy area fully managed by the EU, notably through the CAP, </a:t>
            </a:r>
            <a:r>
              <a:rPr lang="en-GB" b="1" dirty="0" smtClean="0"/>
              <a:t>50%</a:t>
            </a:r>
            <a:r>
              <a:rPr lang="en-GB" dirty="0" smtClean="0"/>
              <a:t> of the Earth's </a:t>
            </a:r>
            <a:r>
              <a:rPr lang="en-GB" b="1" dirty="0" smtClean="0"/>
              <a:t>biomass</a:t>
            </a:r>
            <a:r>
              <a:rPr lang="en-GB" dirty="0" smtClean="0"/>
              <a:t> is created in oceans and seas</a:t>
            </a:r>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b="1" dirty="0" smtClean="0"/>
              <a:t>Nutrition &amp; Health: </a:t>
            </a:r>
            <a:r>
              <a:rPr lang="en-GB" dirty="0" smtClean="0"/>
              <a:t>EU is a world model for </a:t>
            </a:r>
            <a:r>
              <a:rPr lang="en-GB" b="1" dirty="0" smtClean="0"/>
              <a:t>food safety standards</a:t>
            </a:r>
            <a:r>
              <a:rPr lang="en-GB" dirty="0" smtClean="0"/>
              <a:t> (science-based approach), EU at the forefront of the debate on </a:t>
            </a:r>
            <a:r>
              <a:rPr lang="en-GB" b="1" dirty="0" smtClean="0"/>
              <a:t>food quality</a:t>
            </a:r>
            <a:r>
              <a:rPr lang="en-GB" dirty="0" smtClean="0"/>
              <a:t> and healthy standards: Consumer </a:t>
            </a:r>
            <a:r>
              <a:rPr lang="en-GB" b="1" dirty="0" smtClean="0"/>
              <a:t>information and education </a:t>
            </a:r>
            <a:r>
              <a:rPr lang="en-GB" dirty="0" smtClean="0"/>
              <a:t>crucial to contain obesity levels and diseases linked to ill-informed food choices </a:t>
            </a:r>
          </a:p>
          <a:p>
            <a:pPr marL="172240" indent="-172240" eaLnBrk="1" hangingPunct="1">
              <a:buFont typeface="Arial" pitchFamily="34" charset="0"/>
              <a:buChar char="•"/>
              <a:defRPr/>
            </a:pPr>
            <a:endParaRPr lang="en-GB" dirty="0" smtClean="0"/>
          </a:p>
          <a:p>
            <a:pPr marL="172240" indent="-172240" eaLnBrk="1" hangingPunct="1">
              <a:buFont typeface="Arial" pitchFamily="34" charset="0"/>
              <a:buChar char="•"/>
              <a:defRPr/>
            </a:pPr>
            <a:r>
              <a:rPr lang="en-GB" b="1" dirty="0" smtClean="0">
                <a:latin typeface="Verdana" pitchFamily="34" charset="0"/>
              </a:rPr>
              <a:t>International Development: </a:t>
            </a:r>
            <a:r>
              <a:rPr lang="en-GB" dirty="0" smtClean="0"/>
              <a:t>The EU is the </a:t>
            </a:r>
            <a:r>
              <a:rPr lang="en-GB" b="1" dirty="0" smtClean="0"/>
              <a:t>biggest donor</a:t>
            </a:r>
            <a:r>
              <a:rPr lang="en-GB" dirty="0" smtClean="0"/>
              <a:t> of Development Aid in the world providing more than half of the aid worldwide, 2015 will be the year of the </a:t>
            </a:r>
            <a:r>
              <a:rPr lang="en-GB" b="1" dirty="0" smtClean="0"/>
              <a:t>MDG</a:t>
            </a:r>
            <a:r>
              <a:rPr lang="en-GB" dirty="0" smtClean="0"/>
              <a:t>, 2015  will be </a:t>
            </a:r>
            <a:r>
              <a:rPr lang="en-GB" b="1" dirty="0" smtClean="0"/>
              <a:t>European Year of Development</a:t>
            </a:r>
          </a:p>
          <a:p>
            <a:pPr eaLnBrk="1" hangingPunct="1">
              <a:buFont typeface="Arial" pitchFamily="34" charset="0"/>
              <a:buNone/>
              <a:defRPr/>
            </a:pPr>
            <a:endParaRPr lang="en-GB" b="1" dirty="0" smtClean="0"/>
          </a:p>
          <a:p>
            <a:pPr marL="172240" indent="-172240" eaLnBrk="1" hangingPunct="1">
              <a:buFont typeface="Arial" pitchFamily="34" charset="0"/>
              <a:buChar char="•"/>
              <a:defRPr/>
            </a:pPr>
            <a:r>
              <a:rPr lang="en-GB" b="1" dirty="0" smtClean="0">
                <a:latin typeface="Verdana" pitchFamily="34" charset="0"/>
              </a:rPr>
              <a:t>Trade, Industry and tourism: </a:t>
            </a:r>
            <a:r>
              <a:rPr lang="en-GB" dirty="0" smtClean="0">
                <a:latin typeface="Verdana" pitchFamily="34" charset="0"/>
              </a:rPr>
              <a:t>EU is the world's largest </a:t>
            </a:r>
            <a:r>
              <a:rPr lang="en-GB" b="1" dirty="0" smtClean="0">
                <a:latin typeface="Verdana" pitchFamily="34" charset="0"/>
              </a:rPr>
              <a:t>food exporter, </a:t>
            </a:r>
            <a:r>
              <a:rPr lang="en-GB" dirty="0" smtClean="0">
                <a:latin typeface="Verdana" pitchFamily="34" charset="0"/>
              </a:rPr>
              <a:t>food industry biggest manufacturing industry, </a:t>
            </a:r>
            <a:r>
              <a:rPr lang="en-GB" sz="2400" dirty="0">
                <a:latin typeface="Verdana" pitchFamily="34" charset="0"/>
              </a:rPr>
              <a:t>Expo biggest touristic event in the coming(</a:t>
            </a:r>
            <a:r>
              <a:rPr lang="en-GB" sz="2400" b="1" dirty="0">
                <a:latin typeface="Verdana" pitchFamily="34" charset="0"/>
              </a:rPr>
              <a:t>20m visitors</a:t>
            </a:r>
            <a:r>
              <a:rPr lang="en-GB" sz="2400" dirty="0">
                <a:latin typeface="Verdana" pitchFamily="34" charset="0"/>
              </a:rPr>
              <a:t>), EU Tourism industry represents </a:t>
            </a:r>
            <a:r>
              <a:rPr lang="en-GB" sz="2400" b="1" dirty="0">
                <a:latin typeface="Verdana" pitchFamily="34" charset="0"/>
              </a:rPr>
              <a:t>1.8 million businesses </a:t>
            </a:r>
            <a:r>
              <a:rPr lang="en-GB" sz="2400" dirty="0">
                <a:latin typeface="Verdana" pitchFamily="34" charset="0"/>
              </a:rPr>
              <a:t>(mostly SMEs) and </a:t>
            </a:r>
            <a:r>
              <a:rPr lang="en-GB" sz="2400" b="1" dirty="0">
                <a:latin typeface="Verdana" pitchFamily="34" charset="0"/>
              </a:rPr>
              <a:t>9.7 million jobs</a:t>
            </a:r>
            <a:r>
              <a:rPr lang="en-GB" sz="2400" dirty="0">
                <a:latin typeface="Verdana" pitchFamily="34" charset="0"/>
              </a:rPr>
              <a:t>, g</a:t>
            </a:r>
            <a:r>
              <a:rPr lang="en-GB" sz="2400" dirty="0">
                <a:latin typeface="Verdana" pitchFamily="34" charset="0"/>
                <a:cs typeface="ＭＳ Ｐゴシック" charset="0"/>
              </a:rPr>
              <a:t>enerates over </a:t>
            </a:r>
            <a:r>
              <a:rPr lang="en-GB" sz="2400" b="1" dirty="0">
                <a:latin typeface="Verdana" pitchFamily="34" charset="0"/>
                <a:cs typeface="ＭＳ Ｐゴシック" charset="0"/>
              </a:rPr>
              <a:t>5% of EU GDP</a:t>
            </a:r>
          </a:p>
          <a:p>
            <a:pPr marL="114827" lvl="2">
              <a:tabLst>
                <a:tab pos="545427" algn="l"/>
              </a:tabLst>
              <a:defRPr/>
            </a:pPr>
            <a:endParaRPr lang="en-GB" b="1" dirty="0" smtClean="0">
              <a:latin typeface="Verdana" pitchFamily="34" charset="0"/>
            </a:endParaRPr>
          </a:p>
          <a:p>
            <a:pPr marL="172240" indent="-172240" eaLnBrk="1" hangingPunct="1">
              <a:buFont typeface="Arial" pitchFamily="34" charset="0"/>
              <a:buChar char="•"/>
              <a:defRPr/>
            </a:pPr>
            <a:r>
              <a:rPr lang="en-GB" b="1" dirty="0" smtClean="0"/>
              <a:t>Food Waste: 40% of food </a:t>
            </a:r>
            <a:r>
              <a:rPr lang="en-GB" dirty="0" smtClean="0"/>
              <a:t>for human consumption wasted annually worldwide, EU aiming to </a:t>
            </a:r>
            <a:r>
              <a:rPr lang="en-GB" b="1" dirty="0" smtClean="0"/>
              <a:t>halve</a:t>
            </a:r>
            <a:r>
              <a:rPr lang="en-GB" dirty="0" smtClean="0"/>
              <a:t> this figure in Europe by 2020</a:t>
            </a:r>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b="1" dirty="0" smtClean="0"/>
              <a:t>Environment and climate: </a:t>
            </a:r>
            <a:r>
              <a:rPr lang="en-GB" dirty="0" smtClean="0">
                <a:latin typeface="Verdana" pitchFamily="34" charset="0"/>
              </a:rPr>
              <a:t>importance of</a:t>
            </a:r>
            <a:r>
              <a:rPr lang="en-GB" b="1" dirty="0" smtClean="0">
                <a:latin typeface="Verdana" pitchFamily="34" charset="0"/>
              </a:rPr>
              <a:t> resource efficiency </a:t>
            </a:r>
            <a:r>
              <a:rPr lang="en-GB" dirty="0" smtClean="0">
                <a:latin typeface="Verdana" pitchFamily="34" charset="0"/>
              </a:rPr>
              <a:t>in food production, negative impact of global warming on agriculture, </a:t>
            </a:r>
            <a:r>
              <a:rPr lang="en-US" dirty="0" smtClean="0"/>
              <a:t>at global scale agricultural activities count for about 10% of total </a:t>
            </a:r>
            <a:r>
              <a:rPr lang="en-US" b="1" dirty="0" smtClean="0"/>
              <a:t>GHG emissions</a:t>
            </a:r>
            <a:r>
              <a:rPr lang="en-US" dirty="0" smtClean="0"/>
              <a:t>, (about half of this is caused by livestock</a:t>
            </a:r>
            <a:r>
              <a:rPr lang="en-GB" dirty="0" smtClean="0">
                <a:latin typeface="Verdana" pitchFamily="34" charset="0"/>
              </a:rPr>
              <a:t>), </a:t>
            </a:r>
            <a:r>
              <a:rPr lang="en-GB" b="1" dirty="0" smtClean="0">
                <a:latin typeface="Verdana" pitchFamily="34" charset="0"/>
              </a:rPr>
              <a:t>Nitrogen pollution </a:t>
            </a:r>
            <a:r>
              <a:rPr lang="en-GB" dirty="0" smtClean="0">
                <a:latin typeface="Verdana" pitchFamily="34" charset="0"/>
              </a:rPr>
              <a:t>in water, caused by agriculture a critical issue in the EU</a:t>
            </a:r>
            <a:endParaRPr lang="en-GB" b="1" dirty="0" smtClean="0"/>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sz="1400" b="1" dirty="0"/>
              <a:t>Energy and transport: </a:t>
            </a:r>
            <a:r>
              <a:rPr lang="en-GB" sz="1400" dirty="0">
                <a:latin typeface="Verdana" pitchFamily="34" charset="0"/>
              </a:rPr>
              <a:t>EU agriculture is energy intensive: about </a:t>
            </a:r>
            <a:r>
              <a:rPr lang="en-GB" sz="1400" b="1" dirty="0">
                <a:latin typeface="Verdana" pitchFamily="34" charset="0"/>
              </a:rPr>
              <a:t>10% of industry total</a:t>
            </a:r>
            <a:r>
              <a:rPr lang="en-GB" sz="1400" dirty="0">
                <a:latin typeface="Verdana" pitchFamily="34" charset="0"/>
              </a:rPr>
              <a:t>, Food transport in the EU totals </a:t>
            </a:r>
            <a:r>
              <a:rPr lang="en-GB" sz="1400" b="1" dirty="0">
                <a:latin typeface="Verdana" pitchFamily="34" charset="0"/>
              </a:rPr>
              <a:t>16% of total goods transport</a:t>
            </a:r>
          </a:p>
          <a:p>
            <a:pPr marL="172240" indent="-172240" eaLnBrk="1" hangingPunct="1">
              <a:buFont typeface="Arial" pitchFamily="34" charset="0"/>
              <a:buChar char="•"/>
              <a:defRPr/>
            </a:pPr>
            <a:endParaRPr lang="en-GB" sz="1400" b="1" dirty="0">
              <a:latin typeface="Verdana" pitchFamily="34" charset="0"/>
            </a:endParaRPr>
          </a:p>
          <a:p>
            <a:pPr marL="172240" indent="-172240" eaLnBrk="1" hangingPunct="1">
              <a:buFont typeface="Arial" pitchFamily="34" charset="0"/>
              <a:buChar char="•"/>
              <a:defRPr/>
            </a:pPr>
            <a:r>
              <a:rPr lang="en-GB" sz="1400" b="1" dirty="0">
                <a:latin typeface="Verdana" pitchFamily="34" charset="0"/>
              </a:rPr>
              <a:t>Science, Research &amp; Innovation: </a:t>
            </a:r>
            <a:r>
              <a:rPr lang="en-GB" sz="1400" dirty="0">
                <a:latin typeface="Verdana" pitchFamily="34" charset="0"/>
              </a:rPr>
              <a:t>Build on </a:t>
            </a:r>
            <a:r>
              <a:rPr lang="en-GB" sz="1400" b="1" dirty="0">
                <a:latin typeface="Verdana" pitchFamily="34" charset="0"/>
              </a:rPr>
              <a:t>R&amp;D achievements</a:t>
            </a:r>
            <a:r>
              <a:rPr lang="en-GB" sz="1400" dirty="0">
                <a:latin typeface="Verdana" pitchFamily="34" charset="0"/>
              </a:rPr>
              <a:t>, </a:t>
            </a:r>
            <a:r>
              <a:rPr lang="en-GB" sz="1400" dirty="0"/>
              <a:t>Showcasing </a:t>
            </a:r>
            <a:r>
              <a:rPr lang="en-GB" sz="1400" b="1" dirty="0"/>
              <a:t>results</a:t>
            </a:r>
            <a:r>
              <a:rPr lang="en-GB" sz="1400" dirty="0"/>
              <a:t> from important R&amp;D projects supported by the EU Framework Programmes, Proximity of EU </a:t>
            </a:r>
            <a:r>
              <a:rPr lang="en-GB" sz="1400" dirty="0" err="1"/>
              <a:t>Ispra</a:t>
            </a:r>
            <a:r>
              <a:rPr lang="en-GB" sz="1400" dirty="0"/>
              <a:t> Site, EU Scientific Programme</a:t>
            </a:r>
            <a:endParaRPr lang="en-GB" sz="1400" b="1" dirty="0">
              <a:latin typeface="Verdana" pitchFamily="34" charset="0"/>
            </a:endParaRPr>
          </a:p>
          <a:p>
            <a:pPr marL="172240" indent="-172240" eaLnBrk="1" hangingPunct="1">
              <a:buFont typeface="Arial" pitchFamily="34" charset="0"/>
              <a:buChar char="•"/>
              <a:defRPr/>
            </a:pPr>
            <a:endParaRPr lang="en-GB" sz="1400" dirty="0">
              <a:latin typeface="Verdana" pitchFamily="34" charset="0"/>
            </a:endParaRPr>
          </a:p>
          <a:p>
            <a:pPr marL="172240" indent="-172240" eaLnBrk="1" hangingPunct="1">
              <a:buFont typeface="Arial" pitchFamily="34" charset="0"/>
              <a:buChar char="•"/>
              <a:defRPr/>
            </a:pPr>
            <a:endParaRPr lang="en-GB" sz="1400" b="1" dirty="0"/>
          </a:p>
          <a:p>
            <a:pPr marL="172240" indent="-172240" eaLnBrk="1" hangingPunct="1">
              <a:buFont typeface="Arial" pitchFamily="34" charset="0"/>
              <a:buChar char="•"/>
              <a:defRPr/>
            </a:pPr>
            <a:endParaRPr lang="en-GB" sz="1400" dirty="0">
              <a:latin typeface="Verdana" pitchFamily="34" charset="0"/>
            </a:endParaRPr>
          </a:p>
          <a:p>
            <a:pPr marL="172240" indent="-172240" eaLnBrk="1" hangingPunct="1">
              <a:buFont typeface="Arial" pitchFamily="34" charset="0"/>
              <a:buChar char="•"/>
              <a:defRPr/>
            </a:pPr>
            <a:endParaRPr lang="en-GB" sz="1400" dirty="0"/>
          </a:p>
          <a:p>
            <a:pPr marL="172240" indent="-172240" eaLnBrk="1" hangingPunct="1">
              <a:buFont typeface="Arial" pitchFamily="34" charset="0"/>
              <a:buChar char="•"/>
              <a:defRPr/>
            </a:pPr>
            <a:endParaRPr lang="en-GB" sz="1400" dirty="0"/>
          </a:p>
          <a:p>
            <a:pPr marL="172240" indent="-172240" eaLnBrk="1" hangingPunct="1">
              <a:buFont typeface="Arial" pitchFamily="34" charset="0"/>
              <a:buChar char="•"/>
              <a:defRPr/>
            </a:pPr>
            <a:endParaRPr lang="en-GB" sz="1400" b="1" dirty="0"/>
          </a:p>
          <a:p>
            <a:pPr marL="172240" indent="-172240" eaLnBrk="1" hangingPunct="1">
              <a:buFont typeface="Arial" pitchFamily="34" charset="0"/>
              <a:buChar char="•"/>
              <a:defRPr/>
            </a:pPr>
            <a:endParaRPr lang="en-GB" dirty="0" smtClean="0">
              <a:latin typeface="Verdana" pitchFamily="34" charset="0"/>
            </a:endParaRPr>
          </a:p>
          <a:p>
            <a:pPr marL="172240" indent="-172240" eaLnBrk="1" hangingPunct="1">
              <a:buFont typeface="Arial" pitchFamily="34" charset="0"/>
              <a:buChar char="•"/>
              <a:defRPr/>
            </a:pPr>
            <a:endParaRPr lang="en-GB" dirty="0" smtClean="0">
              <a:latin typeface="Verdana" pitchFamily="34" charset="0"/>
            </a:endParaRPr>
          </a:p>
          <a:p>
            <a:pPr eaLnBrk="1" hangingPunct="1">
              <a:buFont typeface="Arial" pitchFamily="34" charset="0"/>
              <a:buNone/>
              <a:defRPr/>
            </a:pPr>
            <a:endParaRPr lang="en-GB" dirty="0" smtClean="0">
              <a:latin typeface="Verdana" pitchFamily="34" charset="0"/>
            </a:endParaRPr>
          </a:p>
          <a:p>
            <a:pPr marL="172240" indent="-172240" eaLnBrk="1" hangingPunct="1">
              <a:buFont typeface="Arial" pitchFamily="34" charset="0"/>
              <a:buChar char="•"/>
              <a:defRPr/>
            </a:pPr>
            <a:endParaRPr lang="en-GB" dirty="0" smtClean="0"/>
          </a:p>
          <a:p>
            <a:pPr eaLnBrk="1" hangingPunct="1">
              <a:buFont typeface="Arial" pitchFamily="34" charset="0"/>
              <a:buNone/>
              <a:defRPr/>
            </a:pPr>
            <a:endParaRPr lang="en-GB" dirty="0" smtClean="0"/>
          </a:p>
          <a:p>
            <a:pPr>
              <a:defRPr/>
            </a:pPr>
            <a:endParaRPr lang="en-GB" altLang="en-US" dirty="0" smtClean="0"/>
          </a:p>
        </p:txBody>
      </p:sp>
      <p:sp>
        <p:nvSpPr>
          <p:cNvPr id="4" name="Slide Number Placeholder 3"/>
          <p:cNvSpPr>
            <a:spLocks noGrp="1"/>
          </p:cNvSpPr>
          <p:nvPr>
            <p:ph type="sldNum" sz="quarter" idx="5"/>
          </p:nvPr>
        </p:nvSpPr>
        <p:spPr/>
        <p:txBody>
          <a:bodyPr/>
          <a:lstStyle/>
          <a:p>
            <a:pPr>
              <a:defRPr/>
            </a:pPr>
            <a:fld id="{09CB8240-FDF4-4181-8A92-18E28A390E79}" type="slidenum">
              <a:rPr lang="en-GB" smtClean="0"/>
              <a:pPr>
                <a:defRPr/>
              </a:pPr>
              <a:t>9</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2240" indent="-172240" eaLnBrk="1" hangingPunct="1">
              <a:buFont typeface="Arial" pitchFamily="34" charset="0"/>
              <a:buChar char="•"/>
              <a:defRPr/>
            </a:pPr>
            <a:r>
              <a:rPr lang="en-GB" b="1" dirty="0" smtClean="0"/>
              <a:t>Agriculture and fisheries: </a:t>
            </a:r>
            <a:r>
              <a:rPr lang="en-GB" dirty="0" smtClean="0"/>
              <a:t>"Feeding the Planet: Energy for Life" primarily an </a:t>
            </a:r>
            <a:r>
              <a:rPr lang="en-GB" b="1" dirty="0" smtClean="0"/>
              <a:t>agriculture issue </a:t>
            </a:r>
            <a:r>
              <a:rPr lang="en-GB" dirty="0" smtClean="0"/>
              <a:t>including marine resources, Key to </a:t>
            </a:r>
            <a:r>
              <a:rPr lang="en-GB" b="1" dirty="0" smtClean="0"/>
              <a:t>food security </a:t>
            </a:r>
            <a:r>
              <a:rPr lang="en-GB" dirty="0" smtClean="0"/>
              <a:t>and a policy area fully managed by the EU, notably through the CAP, </a:t>
            </a:r>
            <a:r>
              <a:rPr lang="en-GB" b="1" dirty="0" smtClean="0"/>
              <a:t>50%</a:t>
            </a:r>
            <a:r>
              <a:rPr lang="en-GB" dirty="0" smtClean="0"/>
              <a:t> of the Earth's </a:t>
            </a:r>
            <a:r>
              <a:rPr lang="en-GB" b="1" dirty="0" smtClean="0"/>
              <a:t>biomass</a:t>
            </a:r>
            <a:r>
              <a:rPr lang="en-GB" dirty="0" smtClean="0"/>
              <a:t> is created in oceans and seas</a:t>
            </a:r>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b="1" dirty="0" smtClean="0"/>
              <a:t>Nutrition &amp; Health: </a:t>
            </a:r>
            <a:r>
              <a:rPr lang="en-GB" dirty="0" smtClean="0"/>
              <a:t>EU is a world model for </a:t>
            </a:r>
            <a:r>
              <a:rPr lang="en-GB" b="1" dirty="0" smtClean="0"/>
              <a:t>food safety standards</a:t>
            </a:r>
            <a:r>
              <a:rPr lang="en-GB" dirty="0" smtClean="0"/>
              <a:t> (science-based approach), EU at the forefront of the debate on </a:t>
            </a:r>
            <a:r>
              <a:rPr lang="en-GB" b="1" dirty="0" smtClean="0"/>
              <a:t>food quality</a:t>
            </a:r>
            <a:r>
              <a:rPr lang="en-GB" dirty="0" smtClean="0"/>
              <a:t> and healthy standards: Consumer </a:t>
            </a:r>
            <a:r>
              <a:rPr lang="en-GB" b="1" dirty="0" smtClean="0"/>
              <a:t>information and education </a:t>
            </a:r>
            <a:r>
              <a:rPr lang="en-GB" dirty="0" smtClean="0"/>
              <a:t>crucial to contain obesity levels and diseases linked to ill-informed food choices </a:t>
            </a:r>
          </a:p>
          <a:p>
            <a:pPr marL="172240" indent="-172240" eaLnBrk="1" hangingPunct="1">
              <a:buFont typeface="Arial" pitchFamily="34" charset="0"/>
              <a:buChar char="•"/>
              <a:defRPr/>
            </a:pPr>
            <a:endParaRPr lang="en-GB" dirty="0" smtClean="0"/>
          </a:p>
          <a:p>
            <a:pPr marL="172240" indent="-172240" eaLnBrk="1" hangingPunct="1">
              <a:buFont typeface="Arial" pitchFamily="34" charset="0"/>
              <a:buChar char="•"/>
              <a:defRPr/>
            </a:pPr>
            <a:r>
              <a:rPr lang="en-GB" b="1" dirty="0" smtClean="0">
                <a:latin typeface="Verdana" pitchFamily="34" charset="0"/>
              </a:rPr>
              <a:t>International Development: </a:t>
            </a:r>
            <a:r>
              <a:rPr lang="en-GB" dirty="0" smtClean="0"/>
              <a:t>The EU is the </a:t>
            </a:r>
            <a:r>
              <a:rPr lang="en-GB" b="1" dirty="0" smtClean="0"/>
              <a:t>biggest donor</a:t>
            </a:r>
            <a:r>
              <a:rPr lang="en-GB" dirty="0" smtClean="0"/>
              <a:t> of Development Aid in the world providing more than half of the aid worldwide, 2015 will be the year of the </a:t>
            </a:r>
            <a:r>
              <a:rPr lang="en-GB" b="1" dirty="0" smtClean="0"/>
              <a:t>MDG</a:t>
            </a:r>
            <a:r>
              <a:rPr lang="en-GB" dirty="0" smtClean="0"/>
              <a:t>, 2015  will be </a:t>
            </a:r>
            <a:r>
              <a:rPr lang="en-GB" b="1" dirty="0" smtClean="0"/>
              <a:t>European Year of Development</a:t>
            </a:r>
          </a:p>
          <a:p>
            <a:pPr eaLnBrk="1" hangingPunct="1">
              <a:buFont typeface="Arial" pitchFamily="34" charset="0"/>
              <a:buNone/>
              <a:defRPr/>
            </a:pPr>
            <a:endParaRPr lang="en-GB" b="1" dirty="0" smtClean="0"/>
          </a:p>
          <a:p>
            <a:pPr marL="172240" indent="-172240" eaLnBrk="1" hangingPunct="1">
              <a:buFont typeface="Arial" pitchFamily="34" charset="0"/>
              <a:buChar char="•"/>
              <a:defRPr/>
            </a:pPr>
            <a:r>
              <a:rPr lang="en-GB" b="1" dirty="0" smtClean="0">
                <a:latin typeface="Verdana" pitchFamily="34" charset="0"/>
              </a:rPr>
              <a:t>Trade, Industry and tourism: </a:t>
            </a:r>
            <a:r>
              <a:rPr lang="en-GB" dirty="0" smtClean="0">
                <a:latin typeface="Verdana" pitchFamily="34" charset="0"/>
              </a:rPr>
              <a:t>EU is the world's largest </a:t>
            </a:r>
            <a:r>
              <a:rPr lang="en-GB" b="1" dirty="0" smtClean="0">
                <a:latin typeface="Verdana" pitchFamily="34" charset="0"/>
              </a:rPr>
              <a:t>food exporter, </a:t>
            </a:r>
            <a:r>
              <a:rPr lang="en-GB" dirty="0" smtClean="0">
                <a:latin typeface="Verdana" pitchFamily="34" charset="0"/>
              </a:rPr>
              <a:t>food industry biggest manufacturing industry, </a:t>
            </a:r>
            <a:r>
              <a:rPr lang="en-GB" sz="2400" dirty="0">
                <a:latin typeface="Verdana" pitchFamily="34" charset="0"/>
              </a:rPr>
              <a:t>Expo biggest touristic event in the coming(</a:t>
            </a:r>
            <a:r>
              <a:rPr lang="en-GB" sz="2400" b="1" dirty="0">
                <a:latin typeface="Verdana" pitchFamily="34" charset="0"/>
              </a:rPr>
              <a:t>20m visitors</a:t>
            </a:r>
            <a:r>
              <a:rPr lang="en-GB" sz="2400" dirty="0">
                <a:latin typeface="Verdana" pitchFamily="34" charset="0"/>
              </a:rPr>
              <a:t>), EU Tourism industry represents </a:t>
            </a:r>
            <a:r>
              <a:rPr lang="en-GB" sz="2400" b="1" dirty="0">
                <a:latin typeface="Verdana" pitchFamily="34" charset="0"/>
              </a:rPr>
              <a:t>1.8 million businesses </a:t>
            </a:r>
            <a:r>
              <a:rPr lang="en-GB" sz="2400" dirty="0">
                <a:latin typeface="Verdana" pitchFamily="34" charset="0"/>
              </a:rPr>
              <a:t>(mostly SMEs) and </a:t>
            </a:r>
            <a:r>
              <a:rPr lang="en-GB" sz="2400" b="1" dirty="0">
                <a:latin typeface="Verdana" pitchFamily="34" charset="0"/>
              </a:rPr>
              <a:t>9.7 million jobs</a:t>
            </a:r>
            <a:r>
              <a:rPr lang="en-GB" sz="2400" dirty="0">
                <a:latin typeface="Verdana" pitchFamily="34" charset="0"/>
              </a:rPr>
              <a:t>, g</a:t>
            </a:r>
            <a:r>
              <a:rPr lang="en-GB" sz="2400" dirty="0">
                <a:latin typeface="Verdana" pitchFamily="34" charset="0"/>
                <a:cs typeface="ＭＳ Ｐゴシック" charset="0"/>
              </a:rPr>
              <a:t>enerates over </a:t>
            </a:r>
            <a:r>
              <a:rPr lang="en-GB" sz="2400" b="1" dirty="0">
                <a:latin typeface="Verdana" pitchFamily="34" charset="0"/>
                <a:cs typeface="ＭＳ Ｐゴシック" charset="0"/>
              </a:rPr>
              <a:t>5% of EU GDP</a:t>
            </a:r>
          </a:p>
          <a:p>
            <a:pPr marL="114827" lvl="2">
              <a:tabLst>
                <a:tab pos="545427" algn="l"/>
              </a:tabLst>
              <a:defRPr/>
            </a:pPr>
            <a:endParaRPr lang="en-GB" b="1" dirty="0" smtClean="0">
              <a:latin typeface="Verdana" pitchFamily="34" charset="0"/>
            </a:endParaRPr>
          </a:p>
          <a:p>
            <a:pPr marL="172240" indent="-172240" eaLnBrk="1" hangingPunct="1">
              <a:buFont typeface="Arial" pitchFamily="34" charset="0"/>
              <a:buChar char="•"/>
              <a:defRPr/>
            </a:pPr>
            <a:r>
              <a:rPr lang="en-GB" b="1" dirty="0" smtClean="0"/>
              <a:t>Food Waste: 40% of food </a:t>
            </a:r>
            <a:r>
              <a:rPr lang="en-GB" dirty="0" smtClean="0"/>
              <a:t>for human consumption wasted annually worldwide, EU aiming to </a:t>
            </a:r>
            <a:r>
              <a:rPr lang="en-GB" b="1" dirty="0" smtClean="0"/>
              <a:t>halve</a:t>
            </a:r>
            <a:r>
              <a:rPr lang="en-GB" dirty="0" smtClean="0"/>
              <a:t> this figure in Europe by 2020</a:t>
            </a:r>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b="1" dirty="0" smtClean="0"/>
              <a:t>Environment and climate: </a:t>
            </a:r>
            <a:r>
              <a:rPr lang="en-GB" dirty="0" smtClean="0">
                <a:latin typeface="Verdana" pitchFamily="34" charset="0"/>
              </a:rPr>
              <a:t>importance of</a:t>
            </a:r>
            <a:r>
              <a:rPr lang="en-GB" b="1" dirty="0" smtClean="0">
                <a:latin typeface="Verdana" pitchFamily="34" charset="0"/>
              </a:rPr>
              <a:t> resource efficiency </a:t>
            </a:r>
            <a:r>
              <a:rPr lang="en-GB" dirty="0" smtClean="0">
                <a:latin typeface="Verdana" pitchFamily="34" charset="0"/>
              </a:rPr>
              <a:t>in food production, negative impact of global warming on agriculture, </a:t>
            </a:r>
            <a:r>
              <a:rPr lang="en-US" dirty="0" smtClean="0"/>
              <a:t>at global scale agricultural activities count for about 10% of total </a:t>
            </a:r>
            <a:r>
              <a:rPr lang="en-US" b="1" dirty="0" smtClean="0"/>
              <a:t>GHG emissions</a:t>
            </a:r>
            <a:r>
              <a:rPr lang="en-US" dirty="0" smtClean="0"/>
              <a:t>, (about half of this is caused by livestock</a:t>
            </a:r>
            <a:r>
              <a:rPr lang="en-GB" dirty="0" smtClean="0">
                <a:latin typeface="Verdana" pitchFamily="34" charset="0"/>
              </a:rPr>
              <a:t>), </a:t>
            </a:r>
            <a:r>
              <a:rPr lang="en-GB" b="1" dirty="0" smtClean="0">
                <a:latin typeface="Verdana" pitchFamily="34" charset="0"/>
              </a:rPr>
              <a:t>Nitrogen pollution </a:t>
            </a:r>
            <a:r>
              <a:rPr lang="en-GB" dirty="0" smtClean="0">
                <a:latin typeface="Verdana" pitchFamily="34" charset="0"/>
              </a:rPr>
              <a:t>in water, caused by agriculture a critical issue in the EU</a:t>
            </a:r>
            <a:endParaRPr lang="en-GB" b="1" dirty="0" smtClean="0"/>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sz="1400" b="1" dirty="0"/>
              <a:t>Energy and transport: </a:t>
            </a:r>
            <a:r>
              <a:rPr lang="en-GB" sz="1400" dirty="0">
                <a:latin typeface="Verdana" pitchFamily="34" charset="0"/>
              </a:rPr>
              <a:t>EU agriculture is energy intensive: about </a:t>
            </a:r>
            <a:r>
              <a:rPr lang="en-GB" sz="1400" b="1" dirty="0">
                <a:latin typeface="Verdana" pitchFamily="34" charset="0"/>
              </a:rPr>
              <a:t>10% of industry total</a:t>
            </a:r>
            <a:r>
              <a:rPr lang="en-GB" sz="1400" dirty="0">
                <a:latin typeface="Verdana" pitchFamily="34" charset="0"/>
              </a:rPr>
              <a:t>, Food transport in the EU totals </a:t>
            </a:r>
            <a:r>
              <a:rPr lang="en-GB" sz="1400" b="1" dirty="0">
                <a:latin typeface="Verdana" pitchFamily="34" charset="0"/>
              </a:rPr>
              <a:t>16% of total goods transport</a:t>
            </a:r>
          </a:p>
          <a:p>
            <a:pPr marL="172240" indent="-172240" eaLnBrk="1" hangingPunct="1">
              <a:buFont typeface="Arial" pitchFamily="34" charset="0"/>
              <a:buChar char="•"/>
              <a:defRPr/>
            </a:pPr>
            <a:endParaRPr lang="en-GB" sz="1400" b="1" dirty="0">
              <a:latin typeface="Verdana" pitchFamily="34" charset="0"/>
            </a:endParaRPr>
          </a:p>
          <a:p>
            <a:pPr marL="172240" indent="-172240" eaLnBrk="1" hangingPunct="1">
              <a:buFont typeface="Arial" pitchFamily="34" charset="0"/>
              <a:buChar char="•"/>
              <a:defRPr/>
            </a:pPr>
            <a:r>
              <a:rPr lang="en-GB" sz="1400" b="1" dirty="0">
                <a:latin typeface="Verdana" pitchFamily="34" charset="0"/>
              </a:rPr>
              <a:t>Science, Research &amp; Innovation: </a:t>
            </a:r>
            <a:r>
              <a:rPr lang="en-GB" sz="1400" dirty="0">
                <a:latin typeface="Verdana" pitchFamily="34" charset="0"/>
              </a:rPr>
              <a:t>Build on </a:t>
            </a:r>
            <a:r>
              <a:rPr lang="en-GB" sz="1400" b="1" dirty="0">
                <a:latin typeface="Verdana" pitchFamily="34" charset="0"/>
              </a:rPr>
              <a:t>R&amp;D achievements</a:t>
            </a:r>
            <a:r>
              <a:rPr lang="en-GB" sz="1400" dirty="0">
                <a:latin typeface="Verdana" pitchFamily="34" charset="0"/>
              </a:rPr>
              <a:t>, </a:t>
            </a:r>
            <a:r>
              <a:rPr lang="en-GB" sz="1400" dirty="0"/>
              <a:t>Showcasing </a:t>
            </a:r>
            <a:r>
              <a:rPr lang="en-GB" sz="1400" b="1" dirty="0"/>
              <a:t>results</a:t>
            </a:r>
            <a:r>
              <a:rPr lang="en-GB" sz="1400" dirty="0"/>
              <a:t> from important R&amp;D projects supported by the EU Framework Programmes, Proximity of EU </a:t>
            </a:r>
            <a:r>
              <a:rPr lang="en-GB" sz="1400" dirty="0" err="1"/>
              <a:t>Ispra</a:t>
            </a:r>
            <a:r>
              <a:rPr lang="en-GB" sz="1400" dirty="0"/>
              <a:t> Site, EU Scientific Programme</a:t>
            </a:r>
            <a:endParaRPr lang="en-GB" sz="1400" b="1" dirty="0">
              <a:latin typeface="Verdana" pitchFamily="34" charset="0"/>
            </a:endParaRPr>
          </a:p>
          <a:p>
            <a:pPr marL="172240" indent="-172240" eaLnBrk="1" hangingPunct="1">
              <a:buFont typeface="Arial" pitchFamily="34" charset="0"/>
              <a:buChar char="•"/>
              <a:defRPr/>
            </a:pPr>
            <a:endParaRPr lang="en-GB" sz="1400" dirty="0">
              <a:latin typeface="Verdana" pitchFamily="34" charset="0"/>
            </a:endParaRPr>
          </a:p>
          <a:p>
            <a:pPr marL="172240" indent="-172240" eaLnBrk="1" hangingPunct="1">
              <a:buFont typeface="Arial" pitchFamily="34" charset="0"/>
              <a:buChar char="•"/>
              <a:defRPr/>
            </a:pPr>
            <a:endParaRPr lang="en-GB" sz="1400" b="1" dirty="0"/>
          </a:p>
          <a:p>
            <a:pPr marL="172240" indent="-172240" eaLnBrk="1" hangingPunct="1">
              <a:buFont typeface="Arial" pitchFamily="34" charset="0"/>
              <a:buChar char="•"/>
              <a:defRPr/>
            </a:pPr>
            <a:endParaRPr lang="en-GB" sz="1400" dirty="0">
              <a:latin typeface="Verdana" pitchFamily="34" charset="0"/>
            </a:endParaRPr>
          </a:p>
          <a:p>
            <a:pPr marL="172240" indent="-172240" eaLnBrk="1" hangingPunct="1">
              <a:buFont typeface="Arial" pitchFamily="34" charset="0"/>
              <a:buChar char="•"/>
              <a:defRPr/>
            </a:pPr>
            <a:endParaRPr lang="en-GB" sz="1400" dirty="0"/>
          </a:p>
          <a:p>
            <a:pPr marL="172240" indent="-172240" eaLnBrk="1" hangingPunct="1">
              <a:buFont typeface="Arial" pitchFamily="34" charset="0"/>
              <a:buChar char="•"/>
              <a:defRPr/>
            </a:pPr>
            <a:endParaRPr lang="en-GB" sz="1400" dirty="0"/>
          </a:p>
          <a:p>
            <a:pPr marL="172240" indent="-172240" eaLnBrk="1" hangingPunct="1">
              <a:buFont typeface="Arial" pitchFamily="34" charset="0"/>
              <a:buChar char="•"/>
              <a:defRPr/>
            </a:pPr>
            <a:endParaRPr lang="en-GB" sz="1400" b="1" dirty="0"/>
          </a:p>
          <a:p>
            <a:pPr marL="172240" indent="-172240" eaLnBrk="1" hangingPunct="1">
              <a:buFont typeface="Arial" pitchFamily="34" charset="0"/>
              <a:buChar char="•"/>
              <a:defRPr/>
            </a:pPr>
            <a:endParaRPr lang="en-GB" dirty="0" smtClean="0">
              <a:latin typeface="Verdana" pitchFamily="34" charset="0"/>
            </a:endParaRPr>
          </a:p>
          <a:p>
            <a:pPr marL="172240" indent="-172240" eaLnBrk="1" hangingPunct="1">
              <a:buFont typeface="Arial" pitchFamily="34" charset="0"/>
              <a:buChar char="•"/>
              <a:defRPr/>
            </a:pPr>
            <a:endParaRPr lang="en-GB" dirty="0" smtClean="0">
              <a:latin typeface="Verdana" pitchFamily="34" charset="0"/>
            </a:endParaRPr>
          </a:p>
          <a:p>
            <a:pPr eaLnBrk="1" hangingPunct="1">
              <a:buFont typeface="Arial" pitchFamily="34" charset="0"/>
              <a:buNone/>
              <a:defRPr/>
            </a:pPr>
            <a:endParaRPr lang="en-GB" dirty="0" smtClean="0">
              <a:latin typeface="Verdana" pitchFamily="34" charset="0"/>
            </a:endParaRPr>
          </a:p>
          <a:p>
            <a:pPr marL="172240" indent="-172240" eaLnBrk="1" hangingPunct="1">
              <a:buFont typeface="Arial" pitchFamily="34" charset="0"/>
              <a:buChar char="•"/>
              <a:defRPr/>
            </a:pPr>
            <a:endParaRPr lang="en-GB" dirty="0" smtClean="0"/>
          </a:p>
          <a:p>
            <a:pPr eaLnBrk="1" hangingPunct="1">
              <a:buFont typeface="Arial" pitchFamily="34" charset="0"/>
              <a:buNone/>
              <a:defRPr/>
            </a:pPr>
            <a:endParaRPr lang="en-GB" dirty="0" smtClean="0"/>
          </a:p>
          <a:p>
            <a:pPr>
              <a:defRPr/>
            </a:pPr>
            <a:endParaRPr lang="en-GB" altLang="en-US" dirty="0" smtClean="0"/>
          </a:p>
        </p:txBody>
      </p:sp>
      <p:sp>
        <p:nvSpPr>
          <p:cNvPr id="4" name="Slide Number Placeholder 3"/>
          <p:cNvSpPr>
            <a:spLocks noGrp="1"/>
          </p:cNvSpPr>
          <p:nvPr>
            <p:ph type="sldNum" sz="quarter" idx="5"/>
          </p:nvPr>
        </p:nvSpPr>
        <p:spPr/>
        <p:txBody>
          <a:bodyPr/>
          <a:lstStyle/>
          <a:p>
            <a:pPr>
              <a:defRPr/>
            </a:pPr>
            <a:fld id="{09CB8240-FDF4-4181-8A92-18E28A390E79}" type="slidenum">
              <a:rPr lang="en-GB" smtClean="0"/>
              <a:pPr>
                <a:defRPr/>
              </a:pPr>
              <a:t>13</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2240" indent="-172240" eaLnBrk="1" hangingPunct="1">
              <a:buFont typeface="Arial" pitchFamily="34" charset="0"/>
              <a:buChar char="•"/>
              <a:defRPr/>
            </a:pPr>
            <a:r>
              <a:rPr lang="en-GB" b="1" dirty="0" smtClean="0"/>
              <a:t>Agriculture and fisheries: </a:t>
            </a:r>
            <a:r>
              <a:rPr lang="en-GB" dirty="0" smtClean="0"/>
              <a:t>"Feeding the Planet: Energy for Life" primarily an </a:t>
            </a:r>
            <a:r>
              <a:rPr lang="en-GB" b="1" dirty="0" smtClean="0"/>
              <a:t>agriculture issue </a:t>
            </a:r>
            <a:r>
              <a:rPr lang="en-GB" dirty="0" smtClean="0"/>
              <a:t>including marine resources, Key to </a:t>
            </a:r>
            <a:r>
              <a:rPr lang="en-GB" b="1" dirty="0" smtClean="0"/>
              <a:t>food security </a:t>
            </a:r>
            <a:r>
              <a:rPr lang="en-GB" dirty="0" smtClean="0"/>
              <a:t>and a policy area fully managed by the EU, notably through the CAP, </a:t>
            </a:r>
            <a:r>
              <a:rPr lang="en-GB" b="1" dirty="0" smtClean="0"/>
              <a:t>50%</a:t>
            </a:r>
            <a:r>
              <a:rPr lang="en-GB" dirty="0" smtClean="0"/>
              <a:t> of the Earth's </a:t>
            </a:r>
            <a:r>
              <a:rPr lang="en-GB" b="1" dirty="0" smtClean="0"/>
              <a:t>biomass</a:t>
            </a:r>
            <a:r>
              <a:rPr lang="en-GB" dirty="0" smtClean="0"/>
              <a:t> is created in oceans and seas</a:t>
            </a:r>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b="1" dirty="0" smtClean="0"/>
              <a:t>Nutrition &amp; Health: </a:t>
            </a:r>
            <a:r>
              <a:rPr lang="en-GB" dirty="0" smtClean="0"/>
              <a:t>EU is a world model for </a:t>
            </a:r>
            <a:r>
              <a:rPr lang="en-GB" b="1" dirty="0" smtClean="0"/>
              <a:t>food safety standards</a:t>
            </a:r>
            <a:r>
              <a:rPr lang="en-GB" dirty="0" smtClean="0"/>
              <a:t> (science-based approach), EU at the forefront of the debate on </a:t>
            </a:r>
            <a:r>
              <a:rPr lang="en-GB" b="1" dirty="0" smtClean="0"/>
              <a:t>food quality</a:t>
            </a:r>
            <a:r>
              <a:rPr lang="en-GB" dirty="0" smtClean="0"/>
              <a:t> and healthy standards: Consumer </a:t>
            </a:r>
            <a:r>
              <a:rPr lang="en-GB" b="1" dirty="0" smtClean="0"/>
              <a:t>information and education </a:t>
            </a:r>
            <a:r>
              <a:rPr lang="en-GB" dirty="0" smtClean="0"/>
              <a:t>crucial to contain obesity levels and diseases linked to ill-informed food choices </a:t>
            </a:r>
          </a:p>
          <a:p>
            <a:pPr marL="172240" indent="-172240" eaLnBrk="1" hangingPunct="1">
              <a:buFont typeface="Arial" pitchFamily="34" charset="0"/>
              <a:buChar char="•"/>
              <a:defRPr/>
            </a:pPr>
            <a:endParaRPr lang="en-GB" dirty="0" smtClean="0"/>
          </a:p>
          <a:p>
            <a:pPr marL="172240" indent="-172240" eaLnBrk="1" hangingPunct="1">
              <a:buFont typeface="Arial" pitchFamily="34" charset="0"/>
              <a:buChar char="•"/>
              <a:defRPr/>
            </a:pPr>
            <a:r>
              <a:rPr lang="en-GB" b="1" dirty="0" smtClean="0">
                <a:latin typeface="Verdana" pitchFamily="34" charset="0"/>
              </a:rPr>
              <a:t>International Development: </a:t>
            </a:r>
            <a:r>
              <a:rPr lang="en-GB" dirty="0" smtClean="0"/>
              <a:t>The EU is the </a:t>
            </a:r>
            <a:r>
              <a:rPr lang="en-GB" b="1" dirty="0" smtClean="0"/>
              <a:t>biggest donor</a:t>
            </a:r>
            <a:r>
              <a:rPr lang="en-GB" dirty="0" smtClean="0"/>
              <a:t> of Development Aid in the world providing more than half of the aid worldwide, 2015 will be the year of the </a:t>
            </a:r>
            <a:r>
              <a:rPr lang="en-GB" b="1" dirty="0" smtClean="0"/>
              <a:t>MDG</a:t>
            </a:r>
            <a:r>
              <a:rPr lang="en-GB" dirty="0" smtClean="0"/>
              <a:t>, 2015  will be </a:t>
            </a:r>
            <a:r>
              <a:rPr lang="en-GB" b="1" dirty="0" smtClean="0"/>
              <a:t>European Year of Development</a:t>
            </a:r>
          </a:p>
          <a:p>
            <a:pPr eaLnBrk="1" hangingPunct="1">
              <a:buFont typeface="Arial" pitchFamily="34" charset="0"/>
              <a:buNone/>
              <a:defRPr/>
            </a:pPr>
            <a:endParaRPr lang="en-GB" b="1" dirty="0" smtClean="0"/>
          </a:p>
          <a:p>
            <a:pPr marL="172240" indent="-172240" eaLnBrk="1" hangingPunct="1">
              <a:buFont typeface="Arial" pitchFamily="34" charset="0"/>
              <a:buChar char="•"/>
              <a:defRPr/>
            </a:pPr>
            <a:r>
              <a:rPr lang="en-GB" b="1" dirty="0" smtClean="0">
                <a:latin typeface="Verdana" pitchFamily="34" charset="0"/>
              </a:rPr>
              <a:t>Trade, Industry and tourism: </a:t>
            </a:r>
            <a:r>
              <a:rPr lang="en-GB" dirty="0" smtClean="0">
                <a:latin typeface="Verdana" pitchFamily="34" charset="0"/>
              </a:rPr>
              <a:t>EU is the world's largest </a:t>
            </a:r>
            <a:r>
              <a:rPr lang="en-GB" b="1" dirty="0" smtClean="0">
                <a:latin typeface="Verdana" pitchFamily="34" charset="0"/>
              </a:rPr>
              <a:t>food exporter, </a:t>
            </a:r>
            <a:r>
              <a:rPr lang="en-GB" dirty="0" smtClean="0">
                <a:latin typeface="Verdana" pitchFamily="34" charset="0"/>
              </a:rPr>
              <a:t>food industry biggest manufacturing industry, </a:t>
            </a:r>
            <a:r>
              <a:rPr lang="en-GB" sz="2400" dirty="0">
                <a:latin typeface="Verdana" pitchFamily="34" charset="0"/>
              </a:rPr>
              <a:t>Expo biggest touristic event in the coming(</a:t>
            </a:r>
            <a:r>
              <a:rPr lang="en-GB" sz="2400" b="1" dirty="0">
                <a:latin typeface="Verdana" pitchFamily="34" charset="0"/>
              </a:rPr>
              <a:t>20m visitors</a:t>
            </a:r>
            <a:r>
              <a:rPr lang="en-GB" sz="2400" dirty="0">
                <a:latin typeface="Verdana" pitchFamily="34" charset="0"/>
              </a:rPr>
              <a:t>), EU Tourism industry represents </a:t>
            </a:r>
            <a:r>
              <a:rPr lang="en-GB" sz="2400" b="1" dirty="0">
                <a:latin typeface="Verdana" pitchFamily="34" charset="0"/>
              </a:rPr>
              <a:t>1.8 million businesses </a:t>
            </a:r>
            <a:r>
              <a:rPr lang="en-GB" sz="2400" dirty="0">
                <a:latin typeface="Verdana" pitchFamily="34" charset="0"/>
              </a:rPr>
              <a:t>(mostly SMEs) and </a:t>
            </a:r>
            <a:r>
              <a:rPr lang="en-GB" sz="2400" b="1" dirty="0">
                <a:latin typeface="Verdana" pitchFamily="34" charset="0"/>
              </a:rPr>
              <a:t>9.7 million jobs</a:t>
            </a:r>
            <a:r>
              <a:rPr lang="en-GB" sz="2400" dirty="0">
                <a:latin typeface="Verdana" pitchFamily="34" charset="0"/>
              </a:rPr>
              <a:t>, g</a:t>
            </a:r>
            <a:r>
              <a:rPr lang="en-GB" sz="2400" dirty="0">
                <a:latin typeface="Verdana" pitchFamily="34" charset="0"/>
                <a:cs typeface="ＭＳ Ｐゴシック" charset="0"/>
              </a:rPr>
              <a:t>enerates over </a:t>
            </a:r>
            <a:r>
              <a:rPr lang="en-GB" sz="2400" b="1" dirty="0">
                <a:latin typeface="Verdana" pitchFamily="34" charset="0"/>
                <a:cs typeface="ＭＳ Ｐゴシック" charset="0"/>
              </a:rPr>
              <a:t>5% of EU GDP</a:t>
            </a:r>
          </a:p>
          <a:p>
            <a:pPr marL="114827" lvl="2">
              <a:tabLst>
                <a:tab pos="545427" algn="l"/>
              </a:tabLst>
              <a:defRPr/>
            </a:pPr>
            <a:endParaRPr lang="en-GB" b="1" dirty="0" smtClean="0">
              <a:latin typeface="Verdana" pitchFamily="34" charset="0"/>
            </a:endParaRPr>
          </a:p>
          <a:p>
            <a:pPr marL="172240" indent="-172240" eaLnBrk="1" hangingPunct="1">
              <a:buFont typeface="Arial" pitchFamily="34" charset="0"/>
              <a:buChar char="•"/>
              <a:defRPr/>
            </a:pPr>
            <a:r>
              <a:rPr lang="en-GB" b="1" dirty="0" smtClean="0"/>
              <a:t>Food Waste: 40% of food </a:t>
            </a:r>
            <a:r>
              <a:rPr lang="en-GB" dirty="0" smtClean="0"/>
              <a:t>for human consumption wasted annually worldwide, EU aiming to </a:t>
            </a:r>
            <a:r>
              <a:rPr lang="en-GB" b="1" dirty="0" smtClean="0"/>
              <a:t>halve</a:t>
            </a:r>
            <a:r>
              <a:rPr lang="en-GB" dirty="0" smtClean="0"/>
              <a:t> this figure in Europe by 2020</a:t>
            </a:r>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b="1" dirty="0" smtClean="0"/>
              <a:t>Environment and climate: </a:t>
            </a:r>
            <a:r>
              <a:rPr lang="en-GB" dirty="0" smtClean="0">
                <a:latin typeface="Verdana" pitchFamily="34" charset="0"/>
              </a:rPr>
              <a:t>importance of</a:t>
            </a:r>
            <a:r>
              <a:rPr lang="en-GB" b="1" dirty="0" smtClean="0">
                <a:latin typeface="Verdana" pitchFamily="34" charset="0"/>
              </a:rPr>
              <a:t> resource efficiency </a:t>
            </a:r>
            <a:r>
              <a:rPr lang="en-GB" dirty="0" smtClean="0">
                <a:latin typeface="Verdana" pitchFamily="34" charset="0"/>
              </a:rPr>
              <a:t>in food production, negative impact of global warming on agriculture, </a:t>
            </a:r>
            <a:r>
              <a:rPr lang="en-US" dirty="0" smtClean="0"/>
              <a:t>at global scale agricultural activities count for about 10% of total </a:t>
            </a:r>
            <a:r>
              <a:rPr lang="en-US" b="1" dirty="0" smtClean="0"/>
              <a:t>GHG emissions</a:t>
            </a:r>
            <a:r>
              <a:rPr lang="en-US" dirty="0" smtClean="0"/>
              <a:t>, (about half of this is caused by livestock</a:t>
            </a:r>
            <a:r>
              <a:rPr lang="en-GB" dirty="0" smtClean="0">
                <a:latin typeface="Verdana" pitchFamily="34" charset="0"/>
              </a:rPr>
              <a:t>), </a:t>
            </a:r>
            <a:r>
              <a:rPr lang="en-GB" b="1" dirty="0" smtClean="0">
                <a:latin typeface="Verdana" pitchFamily="34" charset="0"/>
              </a:rPr>
              <a:t>Nitrogen pollution </a:t>
            </a:r>
            <a:r>
              <a:rPr lang="en-GB" dirty="0" smtClean="0">
                <a:latin typeface="Verdana" pitchFamily="34" charset="0"/>
              </a:rPr>
              <a:t>in water, caused by agriculture a critical issue in the EU</a:t>
            </a:r>
            <a:endParaRPr lang="en-GB" b="1" dirty="0" smtClean="0"/>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sz="1400" b="1" dirty="0"/>
              <a:t>Energy and transport: </a:t>
            </a:r>
            <a:r>
              <a:rPr lang="en-GB" sz="1400" dirty="0">
                <a:latin typeface="Verdana" pitchFamily="34" charset="0"/>
              </a:rPr>
              <a:t>EU agriculture is energy intensive: about </a:t>
            </a:r>
            <a:r>
              <a:rPr lang="en-GB" sz="1400" b="1" dirty="0">
                <a:latin typeface="Verdana" pitchFamily="34" charset="0"/>
              </a:rPr>
              <a:t>10% of industry total</a:t>
            </a:r>
            <a:r>
              <a:rPr lang="en-GB" sz="1400" dirty="0">
                <a:latin typeface="Verdana" pitchFamily="34" charset="0"/>
              </a:rPr>
              <a:t>, Food transport in the EU totals </a:t>
            </a:r>
            <a:r>
              <a:rPr lang="en-GB" sz="1400" b="1" dirty="0">
                <a:latin typeface="Verdana" pitchFamily="34" charset="0"/>
              </a:rPr>
              <a:t>16% of total goods transport</a:t>
            </a:r>
          </a:p>
          <a:p>
            <a:pPr marL="172240" indent="-172240" eaLnBrk="1" hangingPunct="1">
              <a:buFont typeface="Arial" pitchFamily="34" charset="0"/>
              <a:buChar char="•"/>
              <a:defRPr/>
            </a:pPr>
            <a:endParaRPr lang="en-GB" sz="1400" b="1" dirty="0">
              <a:latin typeface="Verdana" pitchFamily="34" charset="0"/>
            </a:endParaRPr>
          </a:p>
          <a:p>
            <a:pPr marL="172240" indent="-172240" eaLnBrk="1" hangingPunct="1">
              <a:buFont typeface="Arial" pitchFamily="34" charset="0"/>
              <a:buChar char="•"/>
              <a:defRPr/>
            </a:pPr>
            <a:r>
              <a:rPr lang="en-GB" sz="1400" b="1" dirty="0">
                <a:latin typeface="Verdana" pitchFamily="34" charset="0"/>
              </a:rPr>
              <a:t>Science, Research &amp; Innovation: </a:t>
            </a:r>
            <a:r>
              <a:rPr lang="en-GB" sz="1400" dirty="0">
                <a:latin typeface="Verdana" pitchFamily="34" charset="0"/>
              </a:rPr>
              <a:t>Build on </a:t>
            </a:r>
            <a:r>
              <a:rPr lang="en-GB" sz="1400" b="1" dirty="0">
                <a:latin typeface="Verdana" pitchFamily="34" charset="0"/>
              </a:rPr>
              <a:t>R&amp;D achievements</a:t>
            </a:r>
            <a:r>
              <a:rPr lang="en-GB" sz="1400" dirty="0">
                <a:latin typeface="Verdana" pitchFamily="34" charset="0"/>
              </a:rPr>
              <a:t>, </a:t>
            </a:r>
            <a:r>
              <a:rPr lang="en-GB" sz="1400" dirty="0"/>
              <a:t>Showcasing </a:t>
            </a:r>
            <a:r>
              <a:rPr lang="en-GB" sz="1400" b="1" dirty="0"/>
              <a:t>results</a:t>
            </a:r>
            <a:r>
              <a:rPr lang="en-GB" sz="1400" dirty="0"/>
              <a:t> from important R&amp;D projects supported by the EU Framework Programmes, Proximity of EU </a:t>
            </a:r>
            <a:r>
              <a:rPr lang="en-GB" sz="1400" dirty="0" err="1"/>
              <a:t>Ispra</a:t>
            </a:r>
            <a:r>
              <a:rPr lang="en-GB" sz="1400" dirty="0"/>
              <a:t> Site, EU Scientific Programme</a:t>
            </a:r>
            <a:endParaRPr lang="en-GB" sz="1400" b="1" dirty="0">
              <a:latin typeface="Verdana" pitchFamily="34" charset="0"/>
            </a:endParaRPr>
          </a:p>
          <a:p>
            <a:pPr marL="172240" indent="-172240" eaLnBrk="1" hangingPunct="1">
              <a:buFont typeface="Arial" pitchFamily="34" charset="0"/>
              <a:buChar char="•"/>
              <a:defRPr/>
            </a:pPr>
            <a:endParaRPr lang="en-GB" sz="1400" dirty="0">
              <a:latin typeface="Verdana" pitchFamily="34" charset="0"/>
            </a:endParaRPr>
          </a:p>
          <a:p>
            <a:pPr marL="172240" indent="-172240" eaLnBrk="1" hangingPunct="1">
              <a:buFont typeface="Arial" pitchFamily="34" charset="0"/>
              <a:buChar char="•"/>
              <a:defRPr/>
            </a:pPr>
            <a:endParaRPr lang="en-GB" sz="1400" b="1" dirty="0"/>
          </a:p>
          <a:p>
            <a:pPr marL="172240" indent="-172240" eaLnBrk="1" hangingPunct="1">
              <a:buFont typeface="Arial" pitchFamily="34" charset="0"/>
              <a:buChar char="•"/>
              <a:defRPr/>
            </a:pPr>
            <a:endParaRPr lang="en-GB" sz="1400" dirty="0">
              <a:latin typeface="Verdana" pitchFamily="34" charset="0"/>
            </a:endParaRPr>
          </a:p>
          <a:p>
            <a:pPr marL="172240" indent="-172240" eaLnBrk="1" hangingPunct="1">
              <a:buFont typeface="Arial" pitchFamily="34" charset="0"/>
              <a:buChar char="•"/>
              <a:defRPr/>
            </a:pPr>
            <a:endParaRPr lang="en-GB" sz="1400" dirty="0"/>
          </a:p>
          <a:p>
            <a:pPr marL="172240" indent="-172240" eaLnBrk="1" hangingPunct="1">
              <a:buFont typeface="Arial" pitchFamily="34" charset="0"/>
              <a:buChar char="•"/>
              <a:defRPr/>
            </a:pPr>
            <a:endParaRPr lang="en-GB" sz="1400" dirty="0"/>
          </a:p>
          <a:p>
            <a:pPr marL="172240" indent="-172240" eaLnBrk="1" hangingPunct="1">
              <a:buFont typeface="Arial" pitchFamily="34" charset="0"/>
              <a:buChar char="•"/>
              <a:defRPr/>
            </a:pPr>
            <a:endParaRPr lang="en-GB" sz="1400" b="1" dirty="0"/>
          </a:p>
          <a:p>
            <a:pPr marL="172240" indent="-172240" eaLnBrk="1" hangingPunct="1">
              <a:buFont typeface="Arial" pitchFamily="34" charset="0"/>
              <a:buChar char="•"/>
              <a:defRPr/>
            </a:pPr>
            <a:endParaRPr lang="en-GB" dirty="0" smtClean="0">
              <a:latin typeface="Verdana" pitchFamily="34" charset="0"/>
            </a:endParaRPr>
          </a:p>
          <a:p>
            <a:pPr marL="172240" indent="-172240" eaLnBrk="1" hangingPunct="1">
              <a:buFont typeface="Arial" pitchFamily="34" charset="0"/>
              <a:buChar char="•"/>
              <a:defRPr/>
            </a:pPr>
            <a:endParaRPr lang="en-GB" dirty="0" smtClean="0">
              <a:latin typeface="Verdana" pitchFamily="34" charset="0"/>
            </a:endParaRPr>
          </a:p>
          <a:p>
            <a:pPr eaLnBrk="1" hangingPunct="1">
              <a:buFont typeface="Arial" pitchFamily="34" charset="0"/>
              <a:buNone/>
              <a:defRPr/>
            </a:pPr>
            <a:endParaRPr lang="en-GB" dirty="0" smtClean="0">
              <a:latin typeface="Verdana" pitchFamily="34" charset="0"/>
            </a:endParaRPr>
          </a:p>
          <a:p>
            <a:pPr marL="172240" indent="-172240" eaLnBrk="1" hangingPunct="1">
              <a:buFont typeface="Arial" pitchFamily="34" charset="0"/>
              <a:buChar char="•"/>
              <a:defRPr/>
            </a:pPr>
            <a:endParaRPr lang="en-GB" dirty="0" smtClean="0"/>
          </a:p>
          <a:p>
            <a:pPr eaLnBrk="1" hangingPunct="1">
              <a:buFont typeface="Arial" pitchFamily="34" charset="0"/>
              <a:buNone/>
              <a:defRPr/>
            </a:pPr>
            <a:endParaRPr lang="en-GB" dirty="0" smtClean="0"/>
          </a:p>
          <a:p>
            <a:pPr>
              <a:defRPr/>
            </a:pPr>
            <a:endParaRPr lang="en-GB" altLang="en-US" dirty="0" smtClean="0"/>
          </a:p>
        </p:txBody>
      </p:sp>
      <p:sp>
        <p:nvSpPr>
          <p:cNvPr id="4" name="Slide Number Placeholder 3"/>
          <p:cNvSpPr>
            <a:spLocks noGrp="1"/>
          </p:cNvSpPr>
          <p:nvPr>
            <p:ph type="sldNum" sz="quarter" idx="5"/>
          </p:nvPr>
        </p:nvSpPr>
        <p:spPr/>
        <p:txBody>
          <a:bodyPr/>
          <a:lstStyle/>
          <a:p>
            <a:pPr>
              <a:defRPr/>
            </a:pPr>
            <a:fld id="{09CB8240-FDF4-4181-8A92-18E28A390E79}" type="slidenum">
              <a:rPr lang="en-GB" smtClean="0"/>
              <a:pPr>
                <a:defRPr/>
              </a:pPr>
              <a:t>14</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2240" indent="-172240" eaLnBrk="1" hangingPunct="1">
              <a:buFont typeface="Arial" pitchFamily="34" charset="0"/>
              <a:buChar char="•"/>
              <a:defRPr/>
            </a:pPr>
            <a:r>
              <a:rPr lang="en-GB" b="1" dirty="0" smtClean="0"/>
              <a:t>Agriculture and fisheries: </a:t>
            </a:r>
            <a:r>
              <a:rPr lang="en-GB" dirty="0" smtClean="0"/>
              <a:t>"Feeding the Planet: Energy for Life" primarily an </a:t>
            </a:r>
            <a:r>
              <a:rPr lang="en-GB" b="1" dirty="0" smtClean="0"/>
              <a:t>agriculture issue </a:t>
            </a:r>
            <a:r>
              <a:rPr lang="en-GB" dirty="0" smtClean="0"/>
              <a:t>including marine resources, Key to </a:t>
            </a:r>
            <a:r>
              <a:rPr lang="en-GB" b="1" dirty="0" smtClean="0"/>
              <a:t>food security </a:t>
            </a:r>
            <a:r>
              <a:rPr lang="en-GB" dirty="0" smtClean="0"/>
              <a:t>and a policy area fully managed by the EU, notably through the CAP, </a:t>
            </a:r>
            <a:r>
              <a:rPr lang="en-GB" b="1" dirty="0" smtClean="0"/>
              <a:t>50%</a:t>
            </a:r>
            <a:r>
              <a:rPr lang="en-GB" dirty="0" smtClean="0"/>
              <a:t> of the Earth's </a:t>
            </a:r>
            <a:r>
              <a:rPr lang="en-GB" b="1" dirty="0" smtClean="0"/>
              <a:t>biomass</a:t>
            </a:r>
            <a:r>
              <a:rPr lang="en-GB" dirty="0" smtClean="0"/>
              <a:t> is created in oceans and seas</a:t>
            </a:r>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b="1" dirty="0" smtClean="0"/>
              <a:t>Nutrition &amp; Health: </a:t>
            </a:r>
            <a:r>
              <a:rPr lang="en-GB" dirty="0" smtClean="0"/>
              <a:t>EU is a world model for </a:t>
            </a:r>
            <a:r>
              <a:rPr lang="en-GB" b="1" dirty="0" smtClean="0"/>
              <a:t>food safety standards</a:t>
            </a:r>
            <a:r>
              <a:rPr lang="en-GB" dirty="0" smtClean="0"/>
              <a:t> (science-based approach), EU at the forefront of the debate on </a:t>
            </a:r>
            <a:r>
              <a:rPr lang="en-GB" b="1" dirty="0" smtClean="0"/>
              <a:t>food quality</a:t>
            </a:r>
            <a:r>
              <a:rPr lang="en-GB" dirty="0" smtClean="0"/>
              <a:t> and healthy standards: Consumer </a:t>
            </a:r>
            <a:r>
              <a:rPr lang="en-GB" b="1" dirty="0" smtClean="0"/>
              <a:t>information and education </a:t>
            </a:r>
            <a:r>
              <a:rPr lang="en-GB" dirty="0" smtClean="0"/>
              <a:t>crucial to contain obesity levels and diseases linked to ill-informed food choices </a:t>
            </a:r>
          </a:p>
          <a:p>
            <a:pPr marL="172240" indent="-172240" eaLnBrk="1" hangingPunct="1">
              <a:buFont typeface="Arial" pitchFamily="34" charset="0"/>
              <a:buChar char="•"/>
              <a:defRPr/>
            </a:pPr>
            <a:endParaRPr lang="en-GB" dirty="0" smtClean="0"/>
          </a:p>
          <a:p>
            <a:pPr marL="172240" indent="-172240" eaLnBrk="1" hangingPunct="1">
              <a:buFont typeface="Arial" pitchFamily="34" charset="0"/>
              <a:buChar char="•"/>
              <a:defRPr/>
            </a:pPr>
            <a:r>
              <a:rPr lang="en-GB" b="1" dirty="0" smtClean="0">
                <a:latin typeface="Verdana" pitchFamily="34" charset="0"/>
              </a:rPr>
              <a:t>International Development: </a:t>
            </a:r>
            <a:r>
              <a:rPr lang="en-GB" dirty="0" smtClean="0"/>
              <a:t>The EU is the </a:t>
            </a:r>
            <a:r>
              <a:rPr lang="en-GB" b="1" dirty="0" smtClean="0"/>
              <a:t>biggest donor</a:t>
            </a:r>
            <a:r>
              <a:rPr lang="en-GB" dirty="0" smtClean="0"/>
              <a:t> of Development Aid in the world providing more than half of the aid worldwide, 2015 will be the year of the </a:t>
            </a:r>
            <a:r>
              <a:rPr lang="en-GB" b="1" dirty="0" smtClean="0"/>
              <a:t>MDG</a:t>
            </a:r>
            <a:r>
              <a:rPr lang="en-GB" dirty="0" smtClean="0"/>
              <a:t>, 2015  will be </a:t>
            </a:r>
            <a:r>
              <a:rPr lang="en-GB" b="1" dirty="0" smtClean="0"/>
              <a:t>European Year of Development</a:t>
            </a:r>
          </a:p>
          <a:p>
            <a:pPr eaLnBrk="1" hangingPunct="1">
              <a:buFont typeface="Arial" pitchFamily="34" charset="0"/>
              <a:buNone/>
              <a:defRPr/>
            </a:pPr>
            <a:endParaRPr lang="en-GB" b="1" dirty="0" smtClean="0"/>
          </a:p>
          <a:p>
            <a:pPr marL="172240" indent="-172240" eaLnBrk="1" hangingPunct="1">
              <a:buFont typeface="Arial" pitchFamily="34" charset="0"/>
              <a:buChar char="•"/>
              <a:defRPr/>
            </a:pPr>
            <a:r>
              <a:rPr lang="en-GB" b="1" dirty="0" smtClean="0">
                <a:latin typeface="Verdana" pitchFamily="34" charset="0"/>
              </a:rPr>
              <a:t>Trade, Industry and tourism: </a:t>
            </a:r>
            <a:r>
              <a:rPr lang="en-GB" dirty="0" smtClean="0">
                <a:latin typeface="Verdana" pitchFamily="34" charset="0"/>
              </a:rPr>
              <a:t>EU is the world's largest </a:t>
            </a:r>
            <a:r>
              <a:rPr lang="en-GB" b="1" dirty="0" smtClean="0">
                <a:latin typeface="Verdana" pitchFamily="34" charset="0"/>
              </a:rPr>
              <a:t>food exporter, </a:t>
            </a:r>
            <a:r>
              <a:rPr lang="en-GB" dirty="0" smtClean="0">
                <a:latin typeface="Verdana" pitchFamily="34" charset="0"/>
              </a:rPr>
              <a:t>food industry biggest manufacturing industry, </a:t>
            </a:r>
            <a:r>
              <a:rPr lang="en-GB" sz="2400" dirty="0">
                <a:latin typeface="Verdana" pitchFamily="34" charset="0"/>
              </a:rPr>
              <a:t>Expo biggest touristic event in the coming(</a:t>
            </a:r>
            <a:r>
              <a:rPr lang="en-GB" sz="2400" b="1" dirty="0">
                <a:latin typeface="Verdana" pitchFamily="34" charset="0"/>
              </a:rPr>
              <a:t>20m visitors</a:t>
            </a:r>
            <a:r>
              <a:rPr lang="en-GB" sz="2400" dirty="0">
                <a:latin typeface="Verdana" pitchFamily="34" charset="0"/>
              </a:rPr>
              <a:t>), EU Tourism industry represents </a:t>
            </a:r>
            <a:r>
              <a:rPr lang="en-GB" sz="2400" b="1" dirty="0">
                <a:latin typeface="Verdana" pitchFamily="34" charset="0"/>
              </a:rPr>
              <a:t>1.8 million businesses </a:t>
            </a:r>
            <a:r>
              <a:rPr lang="en-GB" sz="2400" dirty="0">
                <a:latin typeface="Verdana" pitchFamily="34" charset="0"/>
              </a:rPr>
              <a:t>(mostly SMEs) and </a:t>
            </a:r>
            <a:r>
              <a:rPr lang="en-GB" sz="2400" b="1" dirty="0">
                <a:latin typeface="Verdana" pitchFamily="34" charset="0"/>
              </a:rPr>
              <a:t>9.7 million jobs</a:t>
            </a:r>
            <a:r>
              <a:rPr lang="en-GB" sz="2400" dirty="0">
                <a:latin typeface="Verdana" pitchFamily="34" charset="0"/>
              </a:rPr>
              <a:t>, g</a:t>
            </a:r>
            <a:r>
              <a:rPr lang="en-GB" sz="2400" dirty="0">
                <a:latin typeface="Verdana" pitchFamily="34" charset="0"/>
                <a:cs typeface="ＭＳ Ｐゴシック" charset="0"/>
              </a:rPr>
              <a:t>enerates over </a:t>
            </a:r>
            <a:r>
              <a:rPr lang="en-GB" sz="2400" b="1" dirty="0">
                <a:latin typeface="Verdana" pitchFamily="34" charset="0"/>
                <a:cs typeface="ＭＳ Ｐゴシック" charset="0"/>
              </a:rPr>
              <a:t>5% of EU GDP</a:t>
            </a:r>
          </a:p>
          <a:p>
            <a:pPr marL="114827" lvl="2">
              <a:tabLst>
                <a:tab pos="545427" algn="l"/>
              </a:tabLst>
              <a:defRPr/>
            </a:pPr>
            <a:endParaRPr lang="en-GB" b="1" dirty="0" smtClean="0">
              <a:latin typeface="Verdana" pitchFamily="34" charset="0"/>
            </a:endParaRPr>
          </a:p>
          <a:p>
            <a:pPr marL="172240" indent="-172240" eaLnBrk="1" hangingPunct="1">
              <a:buFont typeface="Arial" pitchFamily="34" charset="0"/>
              <a:buChar char="•"/>
              <a:defRPr/>
            </a:pPr>
            <a:r>
              <a:rPr lang="en-GB" b="1" dirty="0" smtClean="0"/>
              <a:t>Food Waste: 40% of food </a:t>
            </a:r>
            <a:r>
              <a:rPr lang="en-GB" dirty="0" smtClean="0"/>
              <a:t>for human consumption wasted annually worldwide, EU aiming to </a:t>
            </a:r>
            <a:r>
              <a:rPr lang="en-GB" b="1" dirty="0" smtClean="0"/>
              <a:t>halve</a:t>
            </a:r>
            <a:r>
              <a:rPr lang="en-GB" dirty="0" smtClean="0"/>
              <a:t> this figure in Europe by 2020</a:t>
            </a:r>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b="1" dirty="0" smtClean="0"/>
              <a:t>Environment and climate: </a:t>
            </a:r>
            <a:r>
              <a:rPr lang="en-GB" dirty="0" smtClean="0">
                <a:latin typeface="Verdana" pitchFamily="34" charset="0"/>
              </a:rPr>
              <a:t>importance of</a:t>
            </a:r>
            <a:r>
              <a:rPr lang="en-GB" b="1" dirty="0" smtClean="0">
                <a:latin typeface="Verdana" pitchFamily="34" charset="0"/>
              </a:rPr>
              <a:t> resource efficiency </a:t>
            </a:r>
            <a:r>
              <a:rPr lang="en-GB" dirty="0" smtClean="0">
                <a:latin typeface="Verdana" pitchFamily="34" charset="0"/>
              </a:rPr>
              <a:t>in food production, negative impact of global warming on agriculture, </a:t>
            </a:r>
            <a:r>
              <a:rPr lang="en-US" dirty="0" smtClean="0"/>
              <a:t>at global scale agricultural activities count for about 10% of total </a:t>
            </a:r>
            <a:r>
              <a:rPr lang="en-US" b="1" dirty="0" smtClean="0"/>
              <a:t>GHG emissions</a:t>
            </a:r>
            <a:r>
              <a:rPr lang="en-US" dirty="0" smtClean="0"/>
              <a:t>, (about half of this is caused by livestock</a:t>
            </a:r>
            <a:r>
              <a:rPr lang="en-GB" dirty="0" smtClean="0">
                <a:latin typeface="Verdana" pitchFamily="34" charset="0"/>
              </a:rPr>
              <a:t>), </a:t>
            </a:r>
            <a:r>
              <a:rPr lang="en-GB" b="1" dirty="0" smtClean="0">
                <a:latin typeface="Verdana" pitchFamily="34" charset="0"/>
              </a:rPr>
              <a:t>Nitrogen pollution </a:t>
            </a:r>
            <a:r>
              <a:rPr lang="en-GB" dirty="0" smtClean="0">
                <a:latin typeface="Verdana" pitchFamily="34" charset="0"/>
              </a:rPr>
              <a:t>in water, caused by agriculture a critical issue in the EU</a:t>
            </a:r>
            <a:endParaRPr lang="en-GB" b="1" dirty="0" smtClean="0"/>
          </a:p>
          <a:p>
            <a:pPr eaLnBrk="1" hangingPunct="1">
              <a:buFont typeface="Arial" pitchFamily="34" charset="0"/>
              <a:buNone/>
              <a:defRPr/>
            </a:pPr>
            <a:endParaRPr lang="en-GB" dirty="0" smtClean="0"/>
          </a:p>
          <a:p>
            <a:pPr marL="172240" indent="-172240" eaLnBrk="1" hangingPunct="1">
              <a:buFont typeface="Arial" pitchFamily="34" charset="0"/>
              <a:buChar char="•"/>
              <a:defRPr/>
            </a:pPr>
            <a:r>
              <a:rPr lang="en-GB" sz="1400" b="1" dirty="0"/>
              <a:t>Energy and transport: </a:t>
            </a:r>
            <a:r>
              <a:rPr lang="en-GB" sz="1400" dirty="0">
                <a:latin typeface="Verdana" pitchFamily="34" charset="0"/>
              </a:rPr>
              <a:t>EU agriculture is energy intensive: about </a:t>
            </a:r>
            <a:r>
              <a:rPr lang="en-GB" sz="1400" b="1" dirty="0">
                <a:latin typeface="Verdana" pitchFamily="34" charset="0"/>
              </a:rPr>
              <a:t>10% of industry total</a:t>
            </a:r>
            <a:r>
              <a:rPr lang="en-GB" sz="1400" dirty="0">
                <a:latin typeface="Verdana" pitchFamily="34" charset="0"/>
              </a:rPr>
              <a:t>, Food transport in the EU totals </a:t>
            </a:r>
            <a:r>
              <a:rPr lang="en-GB" sz="1400" b="1" dirty="0">
                <a:latin typeface="Verdana" pitchFamily="34" charset="0"/>
              </a:rPr>
              <a:t>16% of total goods transport</a:t>
            </a:r>
          </a:p>
          <a:p>
            <a:pPr marL="172240" indent="-172240" eaLnBrk="1" hangingPunct="1">
              <a:buFont typeface="Arial" pitchFamily="34" charset="0"/>
              <a:buChar char="•"/>
              <a:defRPr/>
            </a:pPr>
            <a:endParaRPr lang="en-GB" sz="1400" b="1" dirty="0">
              <a:latin typeface="Verdana" pitchFamily="34" charset="0"/>
            </a:endParaRPr>
          </a:p>
          <a:p>
            <a:pPr marL="172240" indent="-172240" eaLnBrk="1" hangingPunct="1">
              <a:buFont typeface="Arial" pitchFamily="34" charset="0"/>
              <a:buChar char="•"/>
              <a:defRPr/>
            </a:pPr>
            <a:r>
              <a:rPr lang="en-GB" sz="1400" b="1" dirty="0">
                <a:latin typeface="Verdana" pitchFamily="34" charset="0"/>
              </a:rPr>
              <a:t>Science, Research &amp; Innovation: </a:t>
            </a:r>
            <a:r>
              <a:rPr lang="en-GB" sz="1400" dirty="0">
                <a:latin typeface="Verdana" pitchFamily="34" charset="0"/>
              </a:rPr>
              <a:t>Build on </a:t>
            </a:r>
            <a:r>
              <a:rPr lang="en-GB" sz="1400" b="1" dirty="0">
                <a:latin typeface="Verdana" pitchFamily="34" charset="0"/>
              </a:rPr>
              <a:t>R&amp;D achievements</a:t>
            </a:r>
            <a:r>
              <a:rPr lang="en-GB" sz="1400" dirty="0">
                <a:latin typeface="Verdana" pitchFamily="34" charset="0"/>
              </a:rPr>
              <a:t>, </a:t>
            </a:r>
            <a:r>
              <a:rPr lang="en-GB" sz="1400" dirty="0"/>
              <a:t>Showcasing </a:t>
            </a:r>
            <a:r>
              <a:rPr lang="en-GB" sz="1400" b="1" dirty="0"/>
              <a:t>results</a:t>
            </a:r>
            <a:r>
              <a:rPr lang="en-GB" sz="1400" dirty="0"/>
              <a:t> from important R&amp;D projects supported by the EU Framework Programmes, Proximity of EU </a:t>
            </a:r>
            <a:r>
              <a:rPr lang="en-GB" sz="1400" dirty="0" err="1"/>
              <a:t>Ispra</a:t>
            </a:r>
            <a:r>
              <a:rPr lang="en-GB" sz="1400" dirty="0"/>
              <a:t> Site, EU Scientific Programme</a:t>
            </a:r>
            <a:endParaRPr lang="en-GB" sz="1400" b="1" dirty="0">
              <a:latin typeface="Verdana" pitchFamily="34" charset="0"/>
            </a:endParaRPr>
          </a:p>
          <a:p>
            <a:pPr marL="172240" indent="-172240" eaLnBrk="1" hangingPunct="1">
              <a:buFont typeface="Arial" pitchFamily="34" charset="0"/>
              <a:buChar char="•"/>
              <a:defRPr/>
            </a:pPr>
            <a:endParaRPr lang="en-GB" sz="1400" dirty="0">
              <a:latin typeface="Verdana" pitchFamily="34" charset="0"/>
            </a:endParaRPr>
          </a:p>
          <a:p>
            <a:pPr marL="172240" indent="-172240" eaLnBrk="1" hangingPunct="1">
              <a:buFont typeface="Arial" pitchFamily="34" charset="0"/>
              <a:buChar char="•"/>
              <a:defRPr/>
            </a:pPr>
            <a:endParaRPr lang="en-GB" sz="1400" b="1" dirty="0"/>
          </a:p>
          <a:p>
            <a:pPr marL="172240" indent="-172240" eaLnBrk="1" hangingPunct="1">
              <a:buFont typeface="Arial" pitchFamily="34" charset="0"/>
              <a:buChar char="•"/>
              <a:defRPr/>
            </a:pPr>
            <a:endParaRPr lang="en-GB" sz="1400" dirty="0">
              <a:latin typeface="Verdana" pitchFamily="34" charset="0"/>
            </a:endParaRPr>
          </a:p>
          <a:p>
            <a:pPr marL="172240" indent="-172240" eaLnBrk="1" hangingPunct="1">
              <a:buFont typeface="Arial" pitchFamily="34" charset="0"/>
              <a:buChar char="•"/>
              <a:defRPr/>
            </a:pPr>
            <a:endParaRPr lang="en-GB" sz="1400" dirty="0"/>
          </a:p>
          <a:p>
            <a:pPr marL="172240" indent="-172240" eaLnBrk="1" hangingPunct="1">
              <a:buFont typeface="Arial" pitchFamily="34" charset="0"/>
              <a:buChar char="•"/>
              <a:defRPr/>
            </a:pPr>
            <a:endParaRPr lang="en-GB" sz="1400" dirty="0"/>
          </a:p>
          <a:p>
            <a:pPr marL="172240" indent="-172240" eaLnBrk="1" hangingPunct="1">
              <a:buFont typeface="Arial" pitchFamily="34" charset="0"/>
              <a:buChar char="•"/>
              <a:defRPr/>
            </a:pPr>
            <a:endParaRPr lang="en-GB" sz="1400" b="1" dirty="0"/>
          </a:p>
          <a:p>
            <a:pPr marL="172240" indent="-172240" eaLnBrk="1" hangingPunct="1">
              <a:buFont typeface="Arial" pitchFamily="34" charset="0"/>
              <a:buChar char="•"/>
              <a:defRPr/>
            </a:pPr>
            <a:endParaRPr lang="en-GB" dirty="0" smtClean="0">
              <a:latin typeface="Verdana" pitchFamily="34" charset="0"/>
            </a:endParaRPr>
          </a:p>
          <a:p>
            <a:pPr marL="172240" indent="-172240" eaLnBrk="1" hangingPunct="1">
              <a:buFont typeface="Arial" pitchFamily="34" charset="0"/>
              <a:buChar char="•"/>
              <a:defRPr/>
            </a:pPr>
            <a:endParaRPr lang="en-GB" dirty="0" smtClean="0">
              <a:latin typeface="Verdana" pitchFamily="34" charset="0"/>
            </a:endParaRPr>
          </a:p>
          <a:p>
            <a:pPr eaLnBrk="1" hangingPunct="1">
              <a:buFont typeface="Arial" pitchFamily="34" charset="0"/>
              <a:buNone/>
              <a:defRPr/>
            </a:pPr>
            <a:endParaRPr lang="en-GB" dirty="0" smtClean="0">
              <a:latin typeface="Verdana" pitchFamily="34" charset="0"/>
            </a:endParaRPr>
          </a:p>
          <a:p>
            <a:pPr marL="172240" indent="-172240" eaLnBrk="1" hangingPunct="1">
              <a:buFont typeface="Arial" pitchFamily="34" charset="0"/>
              <a:buChar char="•"/>
              <a:defRPr/>
            </a:pPr>
            <a:endParaRPr lang="en-GB" dirty="0" smtClean="0"/>
          </a:p>
          <a:p>
            <a:pPr eaLnBrk="1" hangingPunct="1">
              <a:buFont typeface="Arial" pitchFamily="34" charset="0"/>
              <a:buNone/>
              <a:defRPr/>
            </a:pPr>
            <a:endParaRPr lang="en-GB" dirty="0" smtClean="0"/>
          </a:p>
          <a:p>
            <a:pPr>
              <a:defRPr/>
            </a:pPr>
            <a:endParaRPr lang="en-GB" altLang="en-US" dirty="0" smtClean="0"/>
          </a:p>
        </p:txBody>
      </p:sp>
      <p:sp>
        <p:nvSpPr>
          <p:cNvPr id="4" name="Slide Number Placeholder 3"/>
          <p:cNvSpPr>
            <a:spLocks noGrp="1"/>
          </p:cNvSpPr>
          <p:nvPr>
            <p:ph type="sldNum" sz="quarter" idx="5"/>
          </p:nvPr>
        </p:nvSpPr>
        <p:spPr/>
        <p:txBody>
          <a:bodyPr/>
          <a:lstStyle/>
          <a:p>
            <a:pPr>
              <a:defRPr/>
            </a:pPr>
            <a:fld id="{09CB8240-FDF4-4181-8A92-18E28A390E79}" type="slidenum">
              <a:rPr lang="en-GB" smtClean="0"/>
              <a:pPr>
                <a:defRPr/>
              </a:pPr>
              <a:t>16</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chemeClr val="lt1"/>
              </a:solidFill>
              <a:latin typeface="+mn-lt"/>
            </a:endParaRPr>
          </a:p>
        </p:txBody>
      </p:sp>
      <p:pic>
        <p:nvPicPr>
          <p:cNvPr id="5" name="Picture 6" descr="LOGO CE-EN-quadri.eps"/>
          <p:cNvPicPr>
            <a:picLocks noChangeAspect="1"/>
          </p:cNvPicPr>
          <p:nvPr userDrawn="1"/>
        </p:nvPicPr>
        <p:blipFill>
          <a:blip r:embed="rId2" cstate="print"/>
          <a:srcRect/>
          <a:stretch>
            <a:fillRect/>
          </a:stretch>
        </p:blipFill>
        <p:spPr bwMode="auto">
          <a:xfrm>
            <a:off x="3906000" y="309600"/>
            <a:ext cx="1584325" cy="1100138"/>
          </a:xfrm>
          <a:prstGeom prst="rect">
            <a:avLst/>
          </a:prstGeom>
          <a:noFill/>
          <a:ln w="9525">
            <a:noFill/>
            <a:miter lim="800000"/>
            <a:headEnd/>
            <a:tailEnd/>
          </a:ln>
        </p:spPr>
      </p:pic>
      <p:sp>
        <p:nvSpPr>
          <p:cNvPr id="6" name="Rectangle 5"/>
          <p:cNvSpPr/>
          <p:nvPr userDrawn="1"/>
        </p:nvSpPr>
        <p:spPr>
          <a:xfrm>
            <a:off x="4230000" y="6669360"/>
            <a:ext cx="684213"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sp>
        <p:nvSpPr>
          <p:cNvPr id="2" name="Title 1"/>
          <p:cNvSpPr>
            <a:spLocks noGrp="1"/>
          </p:cNvSpPr>
          <p:nvPr>
            <p:ph type="title" hasCustomPrompt="1"/>
          </p:nvPr>
        </p:nvSpPr>
        <p:spPr>
          <a:xfrm>
            <a:off x="4139952" y="1700808"/>
            <a:ext cx="4536504" cy="2016224"/>
          </a:xfrm>
        </p:spPr>
        <p:txBody>
          <a:bodyPr/>
          <a:lstStyle>
            <a:lvl1pPr indent="0">
              <a:defRPr sz="4800">
                <a:solidFill>
                  <a:srgbClr val="FFD624"/>
                </a:solidFill>
              </a:defRPr>
            </a:lvl1pPr>
          </a:lstStyle>
          <a:p>
            <a:r>
              <a:rPr lang="en-GB" dirty="0" smtClean="0"/>
              <a:t>Title</a:t>
            </a:r>
            <a:endParaRPr lang="en-GB" dirty="0"/>
          </a:p>
        </p:txBody>
      </p:sp>
      <p:sp>
        <p:nvSpPr>
          <p:cNvPr id="3" name="Content Placeholder 2"/>
          <p:cNvSpPr>
            <a:spLocks noGrp="1"/>
          </p:cNvSpPr>
          <p:nvPr>
            <p:ph idx="1" hasCustomPrompt="1"/>
          </p:nvPr>
        </p:nvSpPr>
        <p:spPr>
          <a:xfrm>
            <a:off x="467544" y="3933056"/>
            <a:ext cx="3744416" cy="1872208"/>
          </a:xfrm>
        </p:spPr>
        <p:txBody>
          <a:bodyPr/>
          <a:lstStyle>
            <a:lvl1pPr marL="0" indent="0">
              <a:buNone/>
              <a:defRPr sz="3000" b="1" i="0">
                <a:solidFill>
                  <a:schemeClr val="bg1"/>
                </a:solidFill>
              </a:defRPr>
            </a:lvl1pPr>
            <a:lvl3pPr marL="228600" indent="-228600" algn="l">
              <a:defRPr sz="3000" b="1">
                <a:solidFill>
                  <a:schemeClr val="bg1"/>
                </a:solidFill>
              </a:defRPr>
            </a:lvl3pPr>
          </a:lstStyle>
          <a:p>
            <a:pPr lvl="0"/>
            <a:r>
              <a:rPr lang="en-US" dirty="0" smtClean="0"/>
              <a:t>Subtitle</a:t>
            </a:r>
          </a:p>
        </p:txBody>
      </p:sp>
      <p:sp>
        <p:nvSpPr>
          <p:cNvPr id="7" name="Rectangle 4"/>
          <p:cNvSpPr>
            <a:spLocks noGrp="1" noChangeArrowheads="1"/>
          </p:cNvSpPr>
          <p:nvPr>
            <p:ph type="dt" sz="half" idx="10"/>
          </p:nvPr>
        </p:nvSpPr>
        <p:spPr/>
        <p:txBody>
          <a:bodyPr/>
          <a:lstStyle>
            <a:lvl1pPr>
              <a:defRPr dirty="0">
                <a:solidFill>
                  <a:schemeClr val="bg1"/>
                </a:solidFill>
              </a:defRPr>
            </a:lvl1pPr>
          </a:lstStyle>
          <a:p>
            <a:pPr>
              <a:defRPr/>
            </a:pPr>
            <a:endParaRPr lang="en-GB" dirty="0"/>
          </a:p>
        </p:txBody>
      </p:sp>
      <p:sp>
        <p:nvSpPr>
          <p:cNvPr id="8" name="Rectangle 5"/>
          <p:cNvSpPr>
            <a:spLocks noGrp="1" noChangeArrowheads="1"/>
          </p:cNvSpPr>
          <p:nvPr>
            <p:ph type="ftr" sz="quarter" idx="11"/>
          </p:nvPr>
        </p:nvSpPr>
        <p:spPr/>
        <p:txBody>
          <a:bodyPr/>
          <a:lstStyle>
            <a:lvl1pPr>
              <a:defRPr dirty="0">
                <a:solidFill>
                  <a:schemeClr val="bg1"/>
                </a:solidFill>
              </a:defRPr>
            </a:lvl1pPr>
          </a:lstStyle>
          <a:p>
            <a:pPr>
              <a:defRPr/>
            </a:pPr>
            <a:endParaRPr lang="en-GB" dirty="0"/>
          </a:p>
        </p:txBody>
      </p:sp>
      <p:sp>
        <p:nvSpPr>
          <p:cNvPr id="9" name="Rectangle 6"/>
          <p:cNvSpPr>
            <a:spLocks noGrp="1" noChangeArrowheads="1"/>
          </p:cNvSpPr>
          <p:nvPr>
            <p:ph type="sldNum" sz="quarter" idx="12"/>
          </p:nvPr>
        </p:nvSpPr>
        <p:spPr/>
        <p:txBody>
          <a:bodyPr/>
          <a:lstStyle>
            <a:lvl1pPr>
              <a:defRPr smtClean="0">
                <a:solidFill>
                  <a:schemeClr val="bg1"/>
                </a:solidFill>
              </a:defRPr>
            </a:lvl1pPr>
          </a:lstStyle>
          <a:p>
            <a:pPr>
              <a:defRPr/>
            </a:pPr>
            <a:fld id="{2BB59E6E-B967-488E-B209-8B7FA0D7AF99}"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DE98375-5C84-4176-84A5-B6A3E0825F02}"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77C7773-6390-40B5-8F3A-46FD9E5B7090}"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chemeClr val="lt1"/>
              </a:solidFill>
              <a:latin typeface="+mn-lt"/>
            </a:endParaRPr>
          </a:p>
        </p:txBody>
      </p:sp>
      <p:pic>
        <p:nvPicPr>
          <p:cNvPr id="3086"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en-US" altLang="en-US" noProof="0" smtClean="0"/>
              <a:t>Click to edit Master title style</a:t>
            </a:r>
            <a:endParaRPr lang="en-GB" altLang="en-US" noProof="0" smtClean="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en-US" altLang="en-US" noProof="0" smtClean="0"/>
              <a:t>Click to edit Master subtitle style</a:t>
            </a:r>
            <a:endParaRPr lang="en-GB" altLang="en-US" noProof="0" smtClean="0"/>
          </a:p>
        </p:txBody>
      </p:sp>
      <p:sp>
        <p:nvSpPr>
          <p:cNvPr id="3078" name="Rectangle 6"/>
          <p:cNvSpPr>
            <a:spLocks noGrp="1" noChangeArrowheads="1"/>
          </p:cNvSpPr>
          <p:nvPr>
            <p:ph type="dt" sz="half" idx="2"/>
          </p:nvPr>
        </p:nvSpPr>
        <p:spPr/>
        <p:txBody>
          <a:bodyPr/>
          <a:lstStyle>
            <a:lvl1pPr>
              <a:defRPr sz="1200" b="1">
                <a:solidFill>
                  <a:schemeClr val="bg1"/>
                </a:solidFill>
                <a:latin typeface="+mn-lt"/>
              </a:defRPr>
            </a:lvl1pPr>
          </a:lstStyle>
          <a:p>
            <a:endParaRPr lang="en-GB" altLang="en-US"/>
          </a:p>
        </p:txBody>
      </p:sp>
      <p:sp>
        <p:nvSpPr>
          <p:cNvPr id="3079" name="Rectangle 7"/>
          <p:cNvSpPr>
            <a:spLocks noGrp="1" noChangeArrowheads="1"/>
          </p:cNvSpPr>
          <p:nvPr>
            <p:ph type="ftr" sz="quarter" idx="3"/>
          </p:nvPr>
        </p:nvSpPr>
        <p:spPr/>
        <p:txBody>
          <a:bodyPr/>
          <a:lstStyle>
            <a:lvl1pPr>
              <a:defRPr>
                <a:solidFill>
                  <a:schemeClr val="bg1"/>
                </a:solidFill>
                <a:latin typeface="+mn-lt"/>
              </a:defRPr>
            </a:lvl1pPr>
          </a:lstStyle>
          <a:p>
            <a:endParaRPr lang="en-GB" altLang="en-US"/>
          </a:p>
        </p:txBody>
      </p:sp>
      <p:sp>
        <p:nvSpPr>
          <p:cNvPr id="3080" name="Rectangle 8"/>
          <p:cNvSpPr>
            <a:spLocks noGrp="1" noChangeArrowheads="1"/>
          </p:cNvSpPr>
          <p:nvPr>
            <p:ph type="sldNum" sz="quarter" idx="4"/>
          </p:nvPr>
        </p:nvSpPr>
        <p:spPr/>
        <p:txBody>
          <a:bodyPr/>
          <a:lstStyle>
            <a:lvl1pPr>
              <a:defRPr>
                <a:solidFill>
                  <a:schemeClr val="bg1"/>
                </a:solidFill>
                <a:latin typeface="+mn-lt"/>
              </a:defRPr>
            </a:lvl1pPr>
          </a:lstStyle>
          <a:p>
            <a:fld id="{D0CD8B5D-4EDB-49D7-BE0C-6398B8CEC7D8}" type="slidenum">
              <a:rPr lang="en-GB" altLang="en-US"/>
              <a:pPr/>
              <a:t>‹#›</a:t>
            </a:fld>
            <a:endParaRPr lang="en-GB" altLang="en-US"/>
          </a:p>
        </p:txBody>
      </p:sp>
      <p:sp>
        <p:nvSpPr>
          <p:cNvPr id="7" name="Rectangle 6"/>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Tree>
    <p:extLst>
      <p:ext uri="{BB962C8B-B14F-4D97-AF65-F5344CB8AC3E}">
        <p14:creationId xmlns:p14="http://schemas.microsoft.com/office/powerpoint/2010/main" val="3942778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37200" y="2416175"/>
            <a:ext cx="7869600" cy="1528624"/>
          </a:xfrm>
        </p:spPr>
        <p:txBody>
          <a:bodyPr/>
          <a:lstStyle>
            <a:lvl2pPr marL="228600" indent="-228600">
              <a:buFont typeface="Verdana"/>
              <a:buChar char="•"/>
              <a:defRPr sz="1800" b="0" i="0" baseline="0">
                <a:latin typeface="Verdana"/>
              </a:defRPr>
            </a:lvl2pPr>
            <a:lvl3pPr marL="457200" indent="-228600">
              <a:buClr>
                <a:srgbClr val="37ACDE"/>
              </a:buClr>
              <a:buFont typeface="Wingdings" charset="2"/>
              <a:buChar char="§"/>
              <a:defRPr sz="1600" baseline="0">
                <a:latin typeface="Verdana"/>
              </a:defRPr>
            </a:lvl3pPr>
            <a:lvl4pPr marL="685800" indent="-228600">
              <a:lnSpc>
                <a:spcPts val="2400"/>
              </a:lnSpc>
              <a:spcBef>
                <a:spcPts val="0"/>
              </a:spcBef>
              <a:buClr>
                <a:srgbClr val="37ACDE"/>
              </a:buClr>
              <a:buFont typeface="Arial"/>
              <a:buChar char="•"/>
              <a:defRPr sz="1600" baseline="0">
                <a:solidFill>
                  <a:srgbClr val="004494"/>
                </a:solidFill>
                <a:latin typeface="Verdana"/>
              </a:defRPr>
            </a:lvl4pPr>
            <a:lvl5pPr marL="914400" indent="-228600">
              <a:lnSpc>
                <a:spcPts val="2400"/>
              </a:lnSpc>
              <a:spcBef>
                <a:spcPts val="0"/>
              </a:spcBef>
              <a:buClr>
                <a:srgbClr val="37ACDE"/>
              </a:buClr>
              <a:buFont typeface="Verdana"/>
              <a:buChar char="–"/>
              <a:defRPr sz="1600" baseline="0">
                <a:solidFill>
                  <a:srgbClr val="004494"/>
                </a:solidFill>
                <a:latin typeface="Verdana"/>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p:txBody>
          <a:bodyPr/>
          <a:lstStyle>
            <a:lvl1pPr>
              <a:defRPr>
                <a:latin typeface="Calibri" pitchFamily="34" charset="0"/>
                <a:cs typeface="Arial" pitchFamily="34" charset="0"/>
              </a:defRPr>
            </a:lvl1pPr>
          </a:lstStyle>
          <a:p>
            <a:pPr>
              <a:defRPr/>
            </a:pPr>
            <a:fld id="{43D7707F-9DF4-4661-AC4F-35325C92C03D}" type="slidenum">
              <a:rPr lang="en-GB"/>
              <a:pPr>
                <a:defRPr/>
              </a:pPr>
              <a:t>‹#›</a:t>
            </a:fld>
            <a:endParaRPr lang="en-GB"/>
          </a:p>
        </p:txBody>
      </p:sp>
      <p:sp>
        <p:nvSpPr>
          <p:cNvPr id="5" name="Rectangle 4"/>
          <p:cNvSpPr>
            <a:spLocks noGrp="1" noChangeArrowheads="1"/>
          </p:cNvSpPr>
          <p:nvPr>
            <p:ph type="dt" sz="half" idx="11"/>
          </p:nvPr>
        </p:nvSpPr>
        <p:spPr/>
        <p:txBody>
          <a:bodyPr/>
          <a:lstStyle>
            <a:lvl1pPr>
              <a:defRPr>
                <a:latin typeface="Calibri" pitchFamily="34" charset="0"/>
                <a:cs typeface="Arial" pitchFamily="34" charset="0"/>
              </a:defRPr>
            </a:lvl1pPr>
          </a:lstStyle>
          <a:p>
            <a:pPr>
              <a:defRPr/>
            </a:pPr>
            <a:fld id="{7B582228-24F9-42E1-82E6-84AF2881DA50}" type="datetime3">
              <a:rPr lang="en-US"/>
              <a:pPr>
                <a:defRPr/>
              </a:pPr>
              <a:t>29 March 2015</a:t>
            </a:fld>
            <a:endParaRPr lang="en-GB"/>
          </a:p>
        </p:txBody>
      </p:sp>
    </p:spTree>
    <p:extLst>
      <p:ext uri="{BB962C8B-B14F-4D97-AF65-F5344CB8AC3E}">
        <p14:creationId xmlns:p14="http://schemas.microsoft.com/office/powerpoint/2010/main" val="227209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430887"/>
          </a:xfrm>
        </p:spPr>
        <p:txBody>
          <a:bodyPr/>
          <a:lstStyle>
            <a:lvl1pPr algn="l">
              <a:defRPr sz="2800" b="1" cap="all" baseline="0"/>
            </a:lvl1pPr>
          </a:lstStyle>
          <a:p>
            <a:r>
              <a:rPr lang="en-US"/>
              <a:t>Click to edit Master title style</a:t>
            </a:r>
          </a:p>
        </p:txBody>
      </p:sp>
      <p:sp>
        <p:nvSpPr>
          <p:cNvPr id="3" name="Text Placeholder 2"/>
          <p:cNvSpPr>
            <a:spLocks noGrp="1"/>
          </p:cNvSpPr>
          <p:nvPr>
            <p:ph type="body" idx="1"/>
          </p:nvPr>
        </p:nvSpPr>
        <p:spPr>
          <a:xfrm>
            <a:off x="722313" y="4104253"/>
            <a:ext cx="7772400" cy="302647"/>
          </a:xfrm>
        </p:spPr>
        <p:txBody>
          <a:bodyPr anchor="b"/>
          <a:lstStyle>
            <a:lvl1pPr marL="0" indent="0">
              <a:buNone/>
              <a:defRPr sz="1800" baseline="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p:txBody>
          <a:bodyPr/>
          <a:lstStyle>
            <a:lvl1pPr>
              <a:defRPr>
                <a:latin typeface="Calibri" pitchFamily="34" charset="0"/>
                <a:cs typeface="Arial" pitchFamily="34" charset="0"/>
              </a:defRPr>
            </a:lvl1pPr>
          </a:lstStyle>
          <a:p>
            <a:pPr>
              <a:defRPr/>
            </a:pPr>
            <a:fld id="{3C6054CE-854D-429B-BDAB-33991686A625}" type="slidenum">
              <a:rPr lang="en-GB"/>
              <a:pPr>
                <a:defRPr/>
              </a:pPr>
              <a:t>‹#›</a:t>
            </a:fld>
            <a:endParaRPr lang="en-GB"/>
          </a:p>
        </p:txBody>
      </p:sp>
      <p:sp>
        <p:nvSpPr>
          <p:cNvPr id="5" name="Rectangle 4"/>
          <p:cNvSpPr>
            <a:spLocks noGrp="1" noChangeArrowheads="1"/>
          </p:cNvSpPr>
          <p:nvPr>
            <p:ph type="dt" sz="half" idx="11"/>
          </p:nvPr>
        </p:nvSpPr>
        <p:spPr/>
        <p:txBody>
          <a:bodyPr/>
          <a:lstStyle>
            <a:lvl1pPr>
              <a:defRPr>
                <a:latin typeface="Calibri" pitchFamily="34" charset="0"/>
                <a:cs typeface="Arial" pitchFamily="34" charset="0"/>
              </a:defRPr>
            </a:lvl1pPr>
          </a:lstStyle>
          <a:p>
            <a:pPr>
              <a:defRPr/>
            </a:pPr>
            <a:fld id="{316B01DF-91FE-4603-901E-157D93D48F30}" type="datetime3">
              <a:rPr lang="en-US"/>
              <a:pPr>
                <a:defRPr/>
              </a:pPr>
              <a:t>29 March 2015</a:t>
            </a:fld>
            <a:endParaRPr lang="en-GB"/>
          </a:p>
        </p:txBody>
      </p:sp>
    </p:spTree>
    <p:extLst>
      <p:ext uri="{BB962C8B-B14F-4D97-AF65-F5344CB8AC3E}">
        <p14:creationId xmlns:p14="http://schemas.microsoft.com/office/powerpoint/2010/main" val="39920266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37200" y="1612255"/>
            <a:ext cx="7869600" cy="430887"/>
          </a:xfrm>
        </p:spPr>
        <p:txBody>
          <a:bodyPr/>
          <a:lstStyle/>
          <a:p>
            <a:r>
              <a:rPr lang="en-US"/>
              <a:t>Click to edit Master title style</a:t>
            </a:r>
          </a:p>
        </p:txBody>
      </p:sp>
      <p:sp>
        <p:nvSpPr>
          <p:cNvPr id="3" name="Content Placeholder 2"/>
          <p:cNvSpPr>
            <a:spLocks noGrp="1"/>
          </p:cNvSpPr>
          <p:nvPr>
            <p:ph sz="half" idx="1"/>
          </p:nvPr>
        </p:nvSpPr>
        <p:spPr>
          <a:xfrm>
            <a:off x="637200" y="2492375"/>
            <a:ext cx="3819600" cy="1528624"/>
          </a:xfrm>
        </p:spPr>
        <p:txBody>
          <a:bodyPr/>
          <a:lstStyle>
            <a:lvl1pPr>
              <a:defRPr sz="1800"/>
            </a:lvl1pPr>
            <a:lvl2pPr marL="228600" indent="-228600">
              <a:buFont typeface="Verdana"/>
              <a:buChar char="•"/>
              <a:defRPr sz="1800" baseline="0"/>
            </a:lvl2pPr>
            <a:lvl3pPr marL="457200" indent="-228600">
              <a:buFont typeface="Wingdings" charset="2"/>
              <a:buChar char="§"/>
              <a:defRPr sz="1600"/>
            </a:lvl3pPr>
            <a:lvl4pPr>
              <a:defRPr sz="1600" baseline="0"/>
            </a:lvl4pPr>
            <a:lvl5pPr marL="914400">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7200" y="2492375"/>
            <a:ext cx="3819600" cy="1533753"/>
          </a:xfrm>
        </p:spPr>
        <p:txBody>
          <a:bodyPr/>
          <a:lstStyle>
            <a:lvl1pPr>
              <a:defRPr sz="1800"/>
            </a:lvl1pPr>
            <a:lvl2pPr marL="228600" indent="-228600">
              <a:buFont typeface="Verdana"/>
              <a:buChar char="•"/>
              <a:defRPr sz="1800"/>
            </a:lvl2pPr>
            <a:lvl3pPr marL="457200" indent="-228600">
              <a:buFont typeface="Wingdings" charset="2"/>
              <a:buChar char="§"/>
              <a:defRPr sz="1600"/>
            </a:lvl3pPr>
            <a:lvl4pPr>
              <a:defRPr sz="1600" baseline="0"/>
            </a:lvl4pPr>
            <a:lvl5pPr>
              <a:defRPr sz="1600" baseline="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p:txBody>
          <a:bodyPr/>
          <a:lstStyle>
            <a:lvl1pPr>
              <a:defRPr>
                <a:latin typeface="Calibri" pitchFamily="34" charset="0"/>
                <a:cs typeface="Arial" pitchFamily="34" charset="0"/>
              </a:defRPr>
            </a:lvl1pPr>
          </a:lstStyle>
          <a:p>
            <a:pPr>
              <a:defRPr/>
            </a:pPr>
            <a:fld id="{9C3E65E9-E0F7-43D0-9C30-C02CD301D6E0}" type="slidenum">
              <a:rPr lang="en-GB"/>
              <a:pPr>
                <a:defRPr/>
              </a:pPr>
              <a:t>‹#›</a:t>
            </a:fld>
            <a:endParaRPr lang="en-GB"/>
          </a:p>
        </p:txBody>
      </p:sp>
      <p:sp>
        <p:nvSpPr>
          <p:cNvPr id="6" name="Rectangle 4"/>
          <p:cNvSpPr>
            <a:spLocks noGrp="1" noChangeArrowheads="1"/>
          </p:cNvSpPr>
          <p:nvPr>
            <p:ph type="dt" sz="half" idx="11"/>
          </p:nvPr>
        </p:nvSpPr>
        <p:spPr/>
        <p:txBody>
          <a:bodyPr/>
          <a:lstStyle>
            <a:lvl1pPr>
              <a:defRPr>
                <a:latin typeface="Calibri" pitchFamily="34" charset="0"/>
                <a:cs typeface="Arial" pitchFamily="34" charset="0"/>
              </a:defRPr>
            </a:lvl1pPr>
          </a:lstStyle>
          <a:p>
            <a:pPr>
              <a:defRPr/>
            </a:pPr>
            <a:fld id="{8779E3B9-EAE3-456F-857F-86CC09A80FB8}" type="datetime3">
              <a:rPr lang="en-US"/>
              <a:pPr>
                <a:defRPr/>
              </a:pPr>
              <a:t>29 March 2015</a:t>
            </a:fld>
            <a:endParaRPr lang="en-GB"/>
          </a:p>
        </p:txBody>
      </p:sp>
    </p:spTree>
    <p:extLst>
      <p:ext uri="{BB962C8B-B14F-4D97-AF65-F5344CB8AC3E}">
        <p14:creationId xmlns:p14="http://schemas.microsoft.com/office/powerpoint/2010/main" val="41531155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p:cNvSpPr>
            <a:spLocks noGrp="1" noChangeArrowheads="1"/>
          </p:cNvSpPr>
          <p:nvPr>
            <p:ph type="sldNum" sz="quarter" idx="10"/>
          </p:nvPr>
        </p:nvSpPr>
        <p:spPr/>
        <p:txBody>
          <a:bodyPr/>
          <a:lstStyle>
            <a:lvl1pPr>
              <a:defRPr>
                <a:latin typeface="Calibri" pitchFamily="34" charset="0"/>
                <a:cs typeface="Arial" pitchFamily="34" charset="0"/>
              </a:defRPr>
            </a:lvl1pPr>
          </a:lstStyle>
          <a:p>
            <a:pPr>
              <a:defRPr/>
            </a:pPr>
            <a:fld id="{4AAC39AA-3346-42F5-91C8-63D2B57D0A43}" type="slidenum">
              <a:rPr lang="en-GB"/>
              <a:pPr>
                <a:defRPr/>
              </a:pPr>
              <a:t>‹#›</a:t>
            </a:fld>
            <a:endParaRPr lang="en-GB"/>
          </a:p>
        </p:txBody>
      </p:sp>
      <p:sp>
        <p:nvSpPr>
          <p:cNvPr id="4" name="Rectangle 4"/>
          <p:cNvSpPr>
            <a:spLocks noGrp="1" noChangeArrowheads="1"/>
          </p:cNvSpPr>
          <p:nvPr>
            <p:ph type="dt" sz="half" idx="11"/>
          </p:nvPr>
        </p:nvSpPr>
        <p:spPr/>
        <p:txBody>
          <a:bodyPr/>
          <a:lstStyle>
            <a:lvl1pPr>
              <a:defRPr>
                <a:latin typeface="Calibri" pitchFamily="34" charset="0"/>
                <a:cs typeface="Arial" pitchFamily="34" charset="0"/>
              </a:defRPr>
            </a:lvl1pPr>
          </a:lstStyle>
          <a:p>
            <a:pPr>
              <a:defRPr/>
            </a:pPr>
            <a:fld id="{EC3272D5-26B8-4F7E-9DCE-E8109E463912}" type="datetime3">
              <a:rPr lang="en-US"/>
              <a:pPr>
                <a:defRPr/>
              </a:pPr>
              <a:t>29 March 2015</a:t>
            </a:fld>
            <a:endParaRPr lang="en-GB"/>
          </a:p>
        </p:txBody>
      </p:sp>
    </p:spTree>
    <p:extLst>
      <p:ext uri="{BB962C8B-B14F-4D97-AF65-F5344CB8AC3E}">
        <p14:creationId xmlns:p14="http://schemas.microsoft.com/office/powerpoint/2010/main" val="25133702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atin typeface="Calibri" pitchFamily="34" charset="0"/>
                <a:cs typeface="Arial" pitchFamily="34" charset="0"/>
              </a:defRPr>
            </a:lvl1pPr>
          </a:lstStyle>
          <a:p>
            <a:pPr>
              <a:defRPr/>
            </a:pPr>
            <a:fld id="{51B6382C-1F3D-444D-9AB1-DDA8EEBC637F}" type="slidenum">
              <a:rPr lang="en-GB"/>
              <a:pPr>
                <a:defRPr/>
              </a:pPr>
              <a:t>‹#›</a:t>
            </a:fld>
            <a:endParaRPr lang="en-GB"/>
          </a:p>
        </p:txBody>
      </p:sp>
      <p:sp>
        <p:nvSpPr>
          <p:cNvPr id="3" name="Rectangle 4"/>
          <p:cNvSpPr>
            <a:spLocks noGrp="1" noChangeArrowheads="1"/>
          </p:cNvSpPr>
          <p:nvPr>
            <p:ph type="dt" sz="half" idx="11"/>
          </p:nvPr>
        </p:nvSpPr>
        <p:spPr/>
        <p:txBody>
          <a:bodyPr/>
          <a:lstStyle>
            <a:lvl1pPr>
              <a:defRPr>
                <a:latin typeface="Calibri" pitchFamily="34" charset="0"/>
                <a:cs typeface="Arial" pitchFamily="34" charset="0"/>
              </a:defRPr>
            </a:lvl1pPr>
          </a:lstStyle>
          <a:p>
            <a:pPr>
              <a:defRPr/>
            </a:pPr>
            <a:fld id="{1269ACFD-5247-41E0-9DED-A368EEC9D88E}" type="datetime3">
              <a:rPr lang="en-US"/>
              <a:pPr>
                <a:defRPr/>
              </a:pPr>
              <a:t>29 March 2015</a:t>
            </a:fld>
            <a:endParaRPr lang="en-GB"/>
          </a:p>
        </p:txBody>
      </p:sp>
    </p:spTree>
    <p:extLst>
      <p:ext uri="{BB962C8B-B14F-4D97-AF65-F5344CB8AC3E}">
        <p14:creationId xmlns:p14="http://schemas.microsoft.com/office/powerpoint/2010/main" val="2952474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37200" y="1612255"/>
            <a:ext cx="2520000" cy="615553"/>
          </a:xfrm>
        </p:spPr>
        <p:txBody>
          <a:bodyPr/>
          <a:lstStyle>
            <a:lvl1pPr>
              <a:defRPr sz="2000"/>
            </a:lvl1pPr>
          </a:lstStyle>
          <a:p>
            <a:r>
              <a:rPr lang="en-US"/>
              <a:t>Click to edit Master title style</a:t>
            </a:r>
          </a:p>
        </p:txBody>
      </p:sp>
      <p:sp>
        <p:nvSpPr>
          <p:cNvPr id="3" name="Content Placeholder 2"/>
          <p:cNvSpPr>
            <a:spLocks noGrp="1"/>
          </p:cNvSpPr>
          <p:nvPr>
            <p:ph sz="half" idx="1"/>
          </p:nvPr>
        </p:nvSpPr>
        <p:spPr>
          <a:xfrm>
            <a:off x="637200" y="2492374"/>
            <a:ext cx="2520000" cy="3432176"/>
          </a:xfrm>
        </p:spPr>
        <p:txBody>
          <a:bodyPr/>
          <a:lstStyle>
            <a:lvl1pPr>
              <a:defRPr sz="1800"/>
            </a:lvl1pPr>
            <a:lvl2pPr marL="228600" indent="-228600">
              <a:buFont typeface="Verdana"/>
              <a:buChar char="•"/>
              <a:defRPr sz="1800" baseline="0"/>
            </a:lvl2pPr>
            <a:lvl3pPr marL="457200" indent="-228600">
              <a:buFont typeface="Wingdings" charset="2"/>
              <a:buChar char="§"/>
              <a:defRPr sz="1600"/>
            </a:lvl3pPr>
            <a:lvl4pPr>
              <a:defRPr sz="1600" baseline="0"/>
            </a:lvl4pPr>
            <a:lvl5pPr marL="914400">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66800" y="1612255"/>
            <a:ext cx="5040000" cy="4314412"/>
          </a:xfrm>
        </p:spPr>
        <p:txBody>
          <a:bodyPr/>
          <a:lstStyle>
            <a:lvl1pPr>
              <a:defRPr sz="1800"/>
            </a:lvl1pPr>
            <a:lvl2pPr marL="228600" indent="-228600">
              <a:buFont typeface="Verdana"/>
              <a:buChar char="•"/>
              <a:defRPr sz="1800"/>
            </a:lvl2pPr>
            <a:lvl3pPr marL="457200" indent="-228600">
              <a:buFont typeface="Wingdings" charset="2"/>
              <a:buChar char="§"/>
              <a:defRPr sz="1600"/>
            </a:lvl3pPr>
            <a:lvl4pPr>
              <a:defRPr sz="1600" baseline="0"/>
            </a:lvl4pPr>
            <a:lvl5pPr>
              <a:defRPr sz="1600" baseline="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p:txBody>
          <a:bodyPr/>
          <a:lstStyle>
            <a:lvl1pPr>
              <a:defRPr>
                <a:latin typeface="Calibri" pitchFamily="34" charset="0"/>
                <a:cs typeface="Arial" pitchFamily="34" charset="0"/>
              </a:defRPr>
            </a:lvl1pPr>
          </a:lstStyle>
          <a:p>
            <a:pPr>
              <a:defRPr/>
            </a:pPr>
            <a:fld id="{C8F26816-84F8-49B8-9D3A-4181D38969B1}" type="slidenum">
              <a:rPr lang="en-GB"/>
              <a:pPr>
                <a:defRPr/>
              </a:pPr>
              <a:t>‹#›</a:t>
            </a:fld>
            <a:endParaRPr lang="en-GB"/>
          </a:p>
        </p:txBody>
      </p:sp>
      <p:sp>
        <p:nvSpPr>
          <p:cNvPr id="6" name="Rectangle 4"/>
          <p:cNvSpPr>
            <a:spLocks noGrp="1" noChangeArrowheads="1"/>
          </p:cNvSpPr>
          <p:nvPr>
            <p:ph type="dt" sz="half" idx="11"/>
          </p:nvPr>
        </p:nvSpPr>
        <p:spPr/>
        <p:txBody>
          <a:bodyPr/>
          <a:lstStyle>
            <a:lvl1pPr>
              <a:defRPr>
                <a:latin typeface="Calibri" pitchFamily="34" charset="0"/>
                <a:cs typeface="Arial" pitchFamily="34" charset="0"/>
              </a:defRPr>
            </a:lvl1pPr>
          </a:lstStyle>
          <a:p>
            <a:pPr>
              <a:defRPr/>
            </a:pPr>
            <a:fld id="{489EB485-35A6-48C7-B7A2-963DCCFABFBA}" type="datetime3">
              <a:rPr lang="en-US"/>
              <a:pPr>
                <a:defRPr/>
              </a:pPr>
              <a:t>29 March 2015</a:t>
            </a:fld>
            <a:endParaRPr lang="en-GB"/>
          </a:p>
        </p:txBody>
      </p:sp>
    </p:spTree>
    <p:extLst>
      <p:ext uri="{BB962C8B-B14F-4D97-AF65-F5344CB8AC3E}">
        <p14:creationId xmlns:p14="http://schemas.microsoft.com/office/powerpoint/2010/main" val="15156649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828800" y="1612800"/>
            <a:ext cx="5486400" cy="317834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28800" y="5367337"/>
            <a:ext cx="5486400" cy="557213"/>
          </a:xfrm>
        </p:spPr>
        <p:txBody>
          <a:bodyPr/>
          <a:lstStyle>
            <a:lvl1pPr marL="0" indent="0">
              <a:lnSpc>
                <a:spcPts val="1800"/>
              </a:lnSpc>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p:txBody>
          <a:bodyPr/>
          <a:lstStyle>
            <a:lvl1pPr>
              <a:defRPr>
                <a:latin typeface="Calibri" pitchFamily="34" charset="0"/>
                <a:cs typeface="Arial" pitchFamily="34" charset="0"/>
              </a:defRPr>
            </a:lvl1pPr>
          </a:lstStyle>
          <a:p>
            <a:pPr>
              <a:defRPr/>
            </a:pPr>
            <a:fld id="{7B6F4150-7B1A-4704-A068-A8A81C1B138F}" type="slidenum">
              <a:rPr lang="en-GB"/>
              <a:pPr>
                <a:defRPr/>
              </a:pPr>
              <a:t>‹#›</a:t>
            </a:fld>
            <a:endParaRPr lang="en-GB"/>
          </a:p>
        </p:txBody>
      </p:sp>
      <p:sp>
        <p:nvSpPr>
          <p:cNvPr id="6" name="Rectangle 4"/>
          <p:cNvSpPr>
            <a:spLocks noGrp="1" noChangeArrowheads="1"/>
          </p:cNvSpPr>
          <p:nvPr>
            <p:ph type="dt" sz="half" idx="11"/>
          </p:nvPr>
        </p:nvSpPr>
        <p:spPr/>
        <p:txBody>
          <a:bodyPr/>
          <a:lstStyle>
            <a:lvl1pPr>
              <a:defRPr>
                <a:latin typeface="Calibri" pitchFamily="34" charset="0"/>
                <a:cs typeface="Arial" pitchFamily="34" charset="0"/>
              </a:defRPr>
            </a:lvl1pPr>
          </a:lstStyle>
          <a:p>
            <a:pPr>
              <a:defRPr/>
            </a:pPr>
            <a:fld id="{18DEAF6A-E984-4582-AE7C-F595309181EE}" type="datetime3">
              <a:rPr lang="en-US"/>
              <a:pPr>
                <a:defRPr/>
              </a:pPr>
              <a:t>29 March 2015</a:t>
            </a:fld>
            <a:endParaRPr lang="en-GB"/>
          </a:p>
        </p:txBody>
      </p:sp>
    </p:spTree>
    <p:extLst>
      <p:ext uri="{BB962C8B-B14F-4D97-AF65-F5344CB8AC3E}">
        <p14:creationId xmlns:p14="http://schemas.microsoft.com/office/powerpoint/2010/main" val="1292163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17"/>
          <p:cNvPicPr>
            <a:picLocks noChangeAspect="1" noChangeArrowheads="1"/>
          </p:cNvPicPr>
          <p:nvPr userDrawn="1"/>
        </p:nvPicPr>
        <p:blipFill>
          <a:blip r:embed="rId2" cstate="print"/>
          <a:srcRect/>
          <a:stretch>
            <a:fillRect/>
          </a:stretch>
        </p:blipFill>
        <p:spPr bwMode="auto">
          <a:xfrm>
            <a:off x="6577013" y="6145213"/>
            <a:ext cx="2243137" cy="596900"/>
          </a:xfrm>
          <a:prstGeom prst="rect">
            <a:avLst/>
          </a:prstGeom>
          <a:noFill/>
          <a:ln w="9525">
            <a:noFill/>
            <a:miter lim="800000"/>
            <a:headEnd/>
            <a:tailEnd/>
          </a:ln>
        </p:spPr>
      </p:pic>
      <p:sp>
        <p:nvSpPr>
          <p:cNvPr id="2" name="Title 1"/>
          <p:cNvSpPr>
            <a:spLocks noGrp="1"/>
          </p:cNvSpPr>
          <p:nvPr>
            <p:ph type="title"/>
          </p:nvPr>
        </p:nvSpPr>
        <p:spPr>
          <a:xfrm>
            <a:off x="468313" y="980728"/>
            <a:ext cx="8229600" cy="936625"/>
          </a:xfrm>
        </p:spPr>
        <p:txBody>
          <a:bodyPr/>
          <a:lstStyle/>
          <a:p>
            <a:r>
              <a:rPr lang="en-US" dirty="0" smtClean="0"/>
              <a:t>Click to edit Master title style</a:t>
            </a:r>
            <a:endParaRPr lang="en-GB" dirty="0"/>
          </a:p>
        </p:txBody>
      </p:sp>
      <p:sp>
        <p:nvSpPr>
          <p:cNvPr id="5" name="Rectangle 4"/>
          <p:cNvSpPr>
            <a:spLocks noGrp="1" noChangeArrowheads="1"/>
          </p:cNvSpPr>
          <p:nvPr>
            <p:ph type="dt" sz="half" idx="10"/>
          </p:nvPr>
        </p:nvSpPr>
        <p:spPr>
          <a:xfrm>
            <a:off x="6577013" y="116632"/>
            <a:ext cx="2133600" cy="476250"/>
          </a:xfrm>
        </p:spPr>
        <p:txBody>
          <a:bodyPr/>
          <a:lstStyle>
            <a:lvl1pPr>
              <a:defRPr sz="1200"/>
            </a:lvl1pPr>
          </a:lstStyle>
          <a:p>
            <a:pPr>
              <a:defRPr/>
            </a:pPr>
            <a:endParaRPr lang="en-GB" dirty="0"/>
          </a:p>
        </p:txBody>
      </p:sp>
      <p:sp>
        <p:nvSpPr>
          <p:cNvPr id="6" name="Rectangle 5"/>
          <p:cNvSpPr>
            <a:spLocks noGrp="1" noChangeArrowheads="1"/>
          </p:cNvSpPr>
          <p:nvPr>
            <p:ph type="ftr" sz="quarter" idx="11"/>
          </p:nvPr>
        </p:nvSpPr>
        <p:spPr>
          <a:xfrm>
            <a:off x="3124200" y="6337126"/>
            <a:ext cx="2895600" cy="476250"/>
          </a:xfrm>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xfrm>
            <a:off x="467544" y="6297439"/>
            <a:ext cx="2133600" cy="476250"/>
          </a:xfrm>
        </p:spPr>
        <p:txBody>
          <a:bodyPr/>
          <a:lstStyle>
            <a:lvl1pPr algn="l">
              <a:defRPr/>
            </a:lvl1pPr>
          </a:lstStyle>
          <a:p>
            <a:pPr>
              <a:defRPr/>
            </a:pPr>
            <a:fld id="{37EC8A20-BA03-4FF7-8742-03D8AD4CA4F4}" type="slidenum">
              <a:rPr lang="en-GB" smtClean="0"/>
              <a:pPr>
                <a:defRPr/>
              </a:pPr>
              <a:t>‹#›</a:t>
            </a:fld>
            <a:endParaRPr lang="en-GB" dirty="0"/>
          </a:p>
        </p:txBody>
      </p:sp>
      <p:sp>
        <p:nvSpPr>
          <p:cNvPr id="9" name="Content Placeholder 2"/>
          <p:cNvSpPr>
            <a:spLocks noGrp="1"/>
          </p:cNvSpPr>
          <p:nvPr>
            <p:ph idx="1"/>
          </p:nvPr>
        </p:nvSpPr>
        <p:spPr>
          <a:xfrm>
            <a:off x="457200" y="2276872"/>
            <a:ext cx="8229600" cy="3633788"/>
          </a:xfrm>
        </p:spPr>
        <p:txBody>
          <a:bodyPr/>
          <a:lstStyle>
            <a:lvl1pPr marL="342900" indent="-342900">
              <a:buClr>
                <a:srgbClr val="0F5494"/>
              </a:buClr>
              <a:buFont typeface="Arial" pitchFamily="34" charset="0"/>
              <a:buChar char="•"/>
              <a:defRPr/>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p:txBody>
          <a:bodyPr/>
          <a:lstStyle>
            <a:lvl1pPr>
              <a:defRPr>
                <a:latin typeface="Calibri" pitchFamily="34" charset="0"/>
                <a:cs typeface="Arial" pitchFamily="34" charset="0"/>
              </a:defRPr>
            </a:lvl1pPr>
          </a:lstStyle>
          <a:p>
            <a:pPr>
              <a:defRPr/>
            </a:pPr>
            <a:fld id="{4A7C3EBD-FFE8-4805-B1D5-047E91C43D84}" type="slidenum">
              <a:rPr lang="en-GB"/>
              <a:pPr>
                <a:defRPr/>
              </a:pPr>
              <a:t>‹#›</a:t>
            </a:fld>
            <a:endParaRPr lang="en-GB"/>
          </a:p>
        </p:txBody>
      </p:sp>
      <p:sp>
        <p:nvSpPr>
          <p:cNvPr id="5" name="Rectangle 4"/>
          <p:cNvSpPr>
            <a:spLocks noGrp="1" noChangeArrowheads="1"/>
          </p:cNvSpPr>
          <p:nvPr>
            <p:ph type="dt" sz="half" idx="11"/>
          </p:nvPr>
        </p:nvSpPr>
        <p:spPr/>
        <p:txBody>
          <a:bodyPr/>
          <a:lstStyle>
            <a:lvl1pPr>
              <a:defRPr>
                <a:latin typeface="Calibri" pitchFamily="34" charset="0"/>
                <a:cs typeface="Arial" pitchFamily="34" charset="0"/>
              </a:defRPr>
            </a:lvl1pPr>
          </a:lstStyle>
          <a:p>
            <a:pPr>
              <a:defRPr/>
            </a:pPr>
            <a:fld id="{5BC1F1F9-3DB6-4C25-8A67-AB1CDAA6CFF1}" type="datetime3">
              <a:rPr lang="en-US"/>
              <a:pPr>
                <a:defRPr/>
              </a:pPr>
              <a:t>29 March 2015</a:t>
            </a:fld>
            <a:endParaRPr lang="en-GB"/>
          </a:p>
        </p:txBody>
      </p:sp>
    </p:spTree>
    <p:extLst>
      <p:ext uri="{BB962C8B-B14F-4D97-AF65-F5344CB8AC3E}">
        <p14:creationId xmlns:p14="http://schemas.microsoft.com/office/powerpoint/2010/main" val="36513825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p:txBody>
          <a:bodyPr/>
          <a:lstStyle>
            <a:lvl1pPr>
              <a:defRPr>
                <a:latin typeface="Calibri" pitchFamily="34" charset="0"/>
                <a:cs typeface="Arial" pitchFamily="34" charset="0"/>
              </a:defRPr>
            </a:lvl1pPr>
          </a:lstStyle>
          <a:p>
            <a:pPr>
              <a:defRPr/>
            </a:pPr>
            <a:fld id="{B535FCDE-F45A-48A6-A1E8-1A84125DAF1A}" type="slidenum">
              <a:rPr lang="en-GB"/>
              <a:pPr>
                <a:defRPr/>
              </a:pPr>
              <a:t>‹#›</a:t>
            </a:fld>
            <a:endParaRPr lang="en-GB"/>
          </a:p>
        </p:txBody>
      </p:sp>
      <p:sp>
        <p:nvSpPr>
          <p:cNvPr id="5" name="Rectangle 4"/>
          <p:cNvSpPr>
            <a:spLocks noGrp="1" noChangeArrowheads="1"/>
          </p:cNvSpPr>
          <p:nvPr>
            <p:ph type="dt" sz="half" idx="11"/>
          </p:nvPr>
        </p:nvSpPr>
        <p:spPr/>
        <p:txBody>
          <a:bodyPr/>
          <a:lstStyle>
            <a:lvl1pPr>
              <a:defRPr>
                <a:latin typeface="Calibri" pitchFamily="34" charset="0"/>
                <a:cs typeface="Arial" pitchFamily="34" charset="0"/>
              </a:defRPr>
            </a:lvl1pPr>
          </a:lstStyle>
          <a:p>
            <a:pPr>
              <a:defRPr/>
            </a:pPr>
            <a:fld id="{4CBD33F4-7C3F-41B1-AEF1-BFA9BED48079}" type="datetime3">
              <a:rPr lang="en-US"/>
              <a:pPr>
                <a:defRPr/>
              </a:pPr>
              <a:t>29 March 2015</a:t>
            </a:fld>
            <a:endParaRPr lang="en-GB"/>
          </a:p>
        </p:txBody>
      </p:sp>
    </p:spTree>
    <p:extLst>
      <p:ext uri="{BB962C8B-B14F-4D97-AF65-F5344CB8AC3E}">
        <p14:creationId xmlns:p14="http://schemas.microsoft.com/office/powerpoint/2010/main" val="27498175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36588" y="1612900"/>
            <a:ext cx="7870825"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Rectangle 6"/>
          <p:cNvSpPr>
            <a:spLocks noGrp="1" noChangeArrowheads="1"/>
          </p:cNvSpPr>
          <p:nvPr>
            <p:ph type="sldNum" sz="quarter" idx="10"/>
          </p:nvPr>
        </p:nvSpPr>
        <p:spPr/>
        <p:txBody>
          <a:bodyPr/>
          <a:lstStyle>
            <a:lvl1pPr>
              <a:defRPr>
                <a:latin typeface="Calibri" pitchFamily="34" charset="0"/>
                <a:cs typeface="Arial" pitchFamily="34" charset="0"/>
              </a:defRPr>
            </a:lvl1pPr>
          </a:lstStyle>
          <a:p>
            <a:pPr>
              <a:defRPr/>
            </a:pPr>
            <a:fld id="{0526F480-44D6-43A1-939F-25EBC7E20207}" type="slidenum">
              <a:rPr lang="en-GB"/>
              <a:pPr>
                <a:defRPr/>
              </a:pPr>
              <a:t>‹#›</a:t>
            </a:fld>
            <a:endParaRPr lang="en-GB"/>
          </a:p>
        </p:txBody>
      </p:sp>
      <p:sp>
        <p:nvSpPr>
          <p:cNvPr id="4" name="Rectangle 4"/>
          <p:cNvSpPr>
            <a:spLocks noGrp="1" noChangeArrowheads="1"/>
          </p:cNvSpPr>
          <p:nvPr>
            <p:ph type="dt" sz="half" idx="11"/>
          </p:nvPr>
        </p:nvSpPr>
        <p:spPr/>
        <p:txBody>
          <a:bodyPr/>
          <a:lstStyle>
            <a:lvl1pPr>
              <a:defRPr>
                <a:latin typeface="Calibri" pitchFamily="34" charset="0"/>
                <a:cs typeface="Arial" pitchFamily="34" charset="0"/>
              </a:defRPr>
            </a:lvl1pPr>
          </a:lstStyle>
          <a:p>
            <a:pPr>
              <a:defRPr/>
            </a:pPr>
            <a:fld id="{6B331674-8C2F-4418-BBC5-8F360D118E3C}" type="datetime3">
              <a:rPr lang="en-US"/>
              <a:pPr>
                <a:defRPr/>
              </a:pPr>
              <a:t>29 March 2015</a:t>
            </a:fld>
            <a:endParaRPr lang="en-GB"/>
          </a:p>
        </p:txBody>
      </p:sp>
    </p:spTree>
    <p:extLst>
      <p:ext uri="{BB962C8B-B14F-4D97-AF65-F5344CB8AC3E}">
        <p14:creationId xmlns:p14="http://schemas.microsoft.com/office/powerpoint/2010/main" val="20637490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36588" y="1612900"/>
            <a:ext cx="7870825" cy="430213"/>
          </a:xfrm>
        </p:spPr>
        <p:txBody>
          <a:bodyPr/>
          <a:lstStyle/>
          <a:p>
            <a:r>
              <a:rPr lang="en-US" smtClean="0"/>
              <a:t>Click to edit Master title style</a:t>
            </a:r>
            <a:endParaRPr lang="en-GB"/>
          </a:p>
        </p:txBody>
      </p:sp>
      <p:sp>
        <p:nvSpPr>
          <p:cNvPr id="3" name="Content Placeholder 2"/>
          <p:cNvSpPr>
            <a:spLocks noGrp="1"/>
          </p:cNvSpPr>
          <p:nvPr>
            <p:ph idx="1"/>
          </p:nvPr>
        </p:nvSpPr>
        <p:spPr>
          <a:xfrm>
            <a:off x="636588" y="2416175"/>
            <a:ext cx="7870825" cy="18240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sldNum" sz="quarter" idx="10"/>
          </p:nvPr>
        </p:nvSpPr>
        <p:spPr/>
        <p:txBody>
          <a:bodyPr/>
          <a:lstStyle>
            <a:lvl1pPr>
              <a:defRPr>
                <a:latin typeface="Calibri" pitchFamily="34" charset="0"/>
                <a:cs typeface="Arial" pitchFamily="34" charset="0"/>
              </a:defRPr>
            </a:lvl1pPr>
          </a:lstStyle>
          <a:p>
            <a:pPr>
              <a:defRPr/>
            </a:pPr>
            <a:fld id="{D8A19257-B8C6-40C4-A9BD-B99901BE4A96}" type="slidenum">
              <a:rPr lang="en-GB"/>
              <a:pPr>
                <a:defRPr/>
              </a:pPr>
              <a:t>‹#›</a:t>
            </a:fld>
            <a:endParaRPr lang="en-GB"/>
          </a:p>
        </p:txBody>
      </p:sp>
      <p:sp>
        <p:nvSpPr>
          <p:cNvPr id="5" name="Rectangle 4"/>
          <p:cNvSpPr>
            <a:spLocks noGrp="1" noChangeArrowheads="1"/>
          </p:cNvSpPr>
          <p:nvPr>
            <p:ph type="dt" sz="half" idx="11"/>
          </p:nvPr>
        </p:nvSpPr>
        <p:spPr/>
        <p:txBody>
          <a:bodyPr/>
          <a:lstStyle>
            <a:lvl1pPr>
              <a:defRPr>
                <a:latin typeface="Calibri" pitchFamily="34" charset="0"/>
                <a:cs typeface="Arial" pitchFamily="34" charset="0"/>
              </a:defRPr>
            </a:lvl1pPr>
          </a:lstStyle>
          <a:p>
            <a:pPr>
              <a:defRPr/>
            </a:pPr>
            <a:fld id="{D2C443E3-3868-4644-BCDE-9EB44E4240AC}" type="datetime3">
              <a:rPr lang="en-US"/>
              <a:pPr>
                <a:defRPr/>
              </a:pPr>
              <a:t>29 March 2015</a:t>
            </a:fld>
            <a:endParaRPr lang="en-GB"/>
          </a:p>
        </p:txBody>
      </p:sp>
    </p:spTree>
    <p:extLst>
      <p:ext uri="{BB962C8B-B14F-4D97-AF65-F5344CB8AC3E}">
        <p14:creationId xmlns:p14="http://schemas.microsoft.com/office/powerpoint/2010/main" val="18623396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atin typeface="Calibri" pitchFamily="34" charset="0"/>
                <a:cs typeface="Arial" pitchFamily="34" charset="0"/>
              </a:defRPr>
            </a:lvl1pPr>
          </a:lstStyle>
          <a:p>
            <a:pPr>
              <a:defRPr/>
            </a:pPr>
            <a:fld id="{ED2AAEC8-E4FE-4409-B44C-1C11EF856E70}" type="datetimeFigureOut">
              <a:rPr lang="en-GB"/>
              <a:pPr>
                <a:defRPr/>
              </a:pPr>
              <a:t>29/03/2015</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ea typeface="+mn-ea"/>
                <a:cs typeface="Arial" pitchFamily="34" charset="0"/>
              </a:defRPr>
            </a:lvl1pPr>
          </a:lstStyle>
          <a:p>
            <a:pPr>
              <a:defRPr/>
            </a:pPr>
            <a:endParaRPr lang="en-GB" sz="1800" b="0">
              <a:solidFill>
                <a:srgbClr val="000000"/>
              </a:solidFill>
              <a:latin typeface="Calibri" pitchFamily="34" charset="0"/>
            </a:endParaRPr>
          </a:p>
        </p:txBody>
      </p:sp>
      <p:sp>
        <p:nvSpPr>
          <p:cNvPr id="6" name="Slide Number Placeholder 5"/>
          <p:cNvSpPr>
            <a:spLocks noGrp="1"/>
          </p:cNvSpPr>
          <p:nvPr>
            <p:ph type="sldNum" sz="quarter" idx="12"/>
          </p:nvPr>
        </p:nvSpPr>
        <p:spPr/>
        <p:txBody>
          <a:bodyPr/>
          <a:lstStyle>
            <a:lvl1pPr>
              <a:defRPr>
                <a:latin typeface="Calibri" pitchFamily="34" charset="0"/>
                <a:cs typeface="Arial" pitchFamily="34" charset="0"/>
              </a:defRPr>
            </a:lvl1pPr>
          </a:lstStyle>
          <a:p>
            <a:pPr>
              <a:defRPr/>
            </a:pPr>
            <a:fld id="{A20684F0-F08E-4D2B-B4FB-192B861036D7}" type="slidenum">
              <a:rPr lang="en-GB"/>
              <a:pPr>
                <a:defRPr/>
              </a:pPr>
              <a:t>‹#›</a:t>
            </a:fld>
            <a:endParaRPr lang="en-GB"/>
          </a:p>
        </p:txBody>
      </p:sp>
    </p:spTree>
    <p:extLst>
      <p:ext uri="{BB962C8B-B14F-4D97-AF65-F5344CB8AC3E}">
        <p14:creationId xmlns:p14="http://schemas.microsoft.com/office/powerpoint/2010/main" val="3214918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5E88F9B-71EE-4D5C-B44E-012EF44E925A}"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96CDD1B-50E0-44E8-82B7-F85F69F6D40C}"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30E8177A-0CE3-43B6-B11B-ED2E8AEAD8D3}"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BD855DDF-6655-40F2-8D9E-CA15739A7ECF}"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1DEBFC62-E3CF-4012-8A8B-ABF1C18EA022}"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88800BF-55FD-4017-8F82-94A8DE4F5750}"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4747253-C9BC-4251-8AE3-8910CE9253F2}"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4.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dolor fragum</a:t>
            </a:r>
            <a:endParaRPr lang="en-GB" dirty="0" smtClean="0"/>
          </a:p>
          <a:p>
            <a:pPr lvl="1"/>
            <a:r>
              <a:rPr lang="en-GB" dirty="0" smtClean="0"/>
              <a:t>Et </a:t>
            </a:r>
            <a:r>
              <a:rPr lang="en-GB" dirty="0" err="1" smtClean="0"/>
              <a:t>dolor</a:t>
            </a:r>
            <a:r>
              <a:rPr lang="en-GB" dirty="0" smtClean="0"/>
              <a:t> </a:t>
            </a:r>
            <a:r>
              <a:rPr lang="en-GB" dirty="0" err="1" smtClean="0"/>
              <a:t>fragum</a:t>
            </a:r>
            <a:endParaRPr lang="en-GB" dirty="0" smtClean="0"/>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53" r:id="rId1"/>
    <p:sldLayoutId id="2147483752"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67" r:id="rId12"/>
  </p:sldLayoutIdLst>
  <p:hf sldNum="0"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6588" y="1612900"/>
            <a:ext cx="7870825" cy="43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p>
            <a:pPr lvl="0"/>
            <a:r>
              <a:rPr lang="en-GB"/>
              <a:t>Title</a:t>
            </a:r>
          </a:p>
        </p:txBody>
      </p:sp>
      <p:sp>
        <p:nvSpPr>
          <p:cNvPr id="1027" name="Rectangle 3"/>
          <p:cNvSpPr>
            <a:spLocks noGrp="1" noChangeArrowheads="1"/>
          </p:cNvSpPr>
          <p:nvPr>
            <p:ph type="body" idx="1"/>
          </p:nvPr>
        </p:nvSpPr>
        <p:spPr bwMode="auto">
          <a:xfrm>
            <a:off x="636588" y="2416175"/>
            <a:ext cx="7870825" cy="182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p>
            <a:r>
              <a:rPr lang="en-US"/>
              <a:t>First level</a:t>
            </a:r>
          </a:p>
          <a:p>
            <a:pPr lvl="1"/>
            <a:r>
              <a:rPr lang="en-US"/>
              <a:t>Second level</a:t>
            </a:r>
          </a:p>
          <a:p>
            <a:pPr lvl="2"/>
            <a:r>
              <a:rPr lang="en-US"/>
              <a:t>Third level</a:t>
            </a:r>
          </a:p>
          <a:p>
            <a:pPr lvl="3"/>
            <a:r>
              <a:rPr lang="en-US"/>
              <a:t>Fourth level</a:t>
            </a:r>
          </a:p>
          <a:p>
            <a:pPr lvl="4"/>
            <a:r>
              <a:rPr lang="en-US"/>
              <a:t>Fifth level</a:t>
            </a:r>
          </a:p>
          <a:p>
            <a:endParaRPr lang="en-US"/>
          </a:p>
        </p:txBody>
      </p:sp>
      <p:sp>
        <p:nvSpPr>
          <p:cNvPr id="1030" name="Rectangle 6"/>
          <p:cNvSpPr>
            <a:spLocks noGrp="1" noChangeArrowheads="1"/>
          </p:cNvSpPr>
          <p:nvPr>
            <p:ph type="sldNum" sz="quarter" idx="4"/>
          </p:nvPr>
        </p:nvSpPr>
        <p:spPr bwMode="auto">
          <a:xfrm>
            <a:off x="6373813" y="6426200"/>
            <a:ext cx="2133600" cy="153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algn="r">
              <a:defRPr sz="1000" b="0">
                <a:solidFill>
                  <a:srgbClr val="004494"/>
                </a:solidFill>
                <a:latin typeface="Verdana" pitchFamily="34" charset="0"/>
                <a:ea typeface="ＭＳ Ｐゴシック" pitchFamily="34" charset="-128"/>
                <a:cs typeface="+mn-cs"/>
              </a:defRPr>
            </a:lvl1pPr>
          </a:lstStyle>
          <a:p>
            <a:pPr>
              <a:defRPr/>
            </a:pPr>
            <a:fld id="{B7B01643-C0CF-418D-BDE4-B1325A2FFD81}" type="slidenum">
              <a:rPr lang="en-GB"/>
              <a:pPr>
                <a:defRPr/>
              </a:pPr>
              <a:t>‹#›</a:t>
            </a:fld>
            <a:endParaRPr lang="en-GB"/>
          </a:p>
        </p:txBody>
      </p:sp>
      <p:sp>
        <p:nvSpPr>
          <p:cNvPr id="15" name="Rectangle 14"/>
          <p:cNvSpPr/>
          <p:nvPr/>
        </p:nvSpPr>
        <p:spPr>
          <a:xfrm>
            <a:off x="0" y="0"/>
            <a:ext cx="9144000" cy="95726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pic>
        <p:nvPicPr>
          <p:cNvPr id="2" name="Picture 5" descr="JRC_Slides_Footer.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4265613" y="6461125"/>
            <a:ext cx="612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4"/>
          <p:cNvSpPr>
            <a:spLocks noGrp="1" noChangeArrowheads="1"/>
          </p:cNvSpPr>
          <p:nvPr>
            <p:ph type="dt" sz="half" idx="2"/>
          </p:nvPr>
        </p:nvSpPr>
        <p:spPr bwMode="auto">
          <a:xfrm>
            <a:off x="636588" y="6426200"/>
            <a:ext cx="2133600" cy="153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algn="l">
              <a:defRPr sz="1000" b="0">
                <a:solidFill>
                  <a:srgbClr val="004494"/>
                </a:solidFill>
                <a:latin typeface="Verdana" pitchFamily="34" charset="0"/>
                <a:ea typeface="ＭＳ Ｐゴシック" pitchFamily="34" charset="-128"/>
                <a:cs typeface="+mn-cs"/>
              </a:defRPr>
            </a:lvl1pPr>
          </a:lstStyle>
          <a:p>
            <a:pPr>
              <a:defRPr/>
            </a:pPr>
            <a:fld id="{25FDF23F-7D68-4319-9340-8B8AEBC29753}" type="datetime3">
              <a:rPr lang="en-US"/>
              <a:pPr>
                <a:defRPr/>
              </a:pPr>
              <a:t>29 March 2015</a:t>
            </a:fld>
            <a:endParaRPr lang="en-GB"/>
          </a:p>
        </p:txBody>
      </p:sp>
      <p:pic>
        <p:nvPicPr>
          <p:cNvPr id="1032" name="Picture 1" descr="JRC_Slides_Logo_EN.pn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971925" y="258763"/>
            <a:ext cx="1435100"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3579776"/>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Lst>
  <p:timing>
    <p:tnLst>
      <p:par>
        <p:cTn id="1" dur="indefinite" restart="never" nodeType="tmRoot"/>
      </p:par>
    </p:tnLst>
  </p:timing>
  <p:hf hdr="0" ftr="0"/>
  <p:txStyles>
    <p:titleStyle>
      <a:lvl1pPr algn="l" rtl="0" eaLnBrk="0" fontAlgn="base" hangingPunct="0">
        <a:spcBef>
          <a:spcPct val="0"/>
        </a:spcBef>
        <a:spcAft>
          <a:spcPct val="0"/>
        </a:spcAft>
        <a:defRPr sz="2800" b="1">
          <a:solidFill>
            <a:srgbClr val="004494"/>
          </a:solidFill>
          <a:latin typeface="Verdana"/>
          <a:ea typeface="MS PGothic"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p:titleStyle>
    <p:body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Verdana" pitchFamily="34" charset="0"/>
        <a:buChar char="•"/>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Wingdings" pitchFamily="2" charset="2"/>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1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7.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jpe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oleObject" Target="../embeddings/oleObject1.bin"/><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12776"/>
            <a:ext cx="9144000" cy="338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 y="212447"/>
            <a:ext cx="8892480" cy="769441"/>
          </a:xfrm>
          <a:prstGeom prst="rect">
            <a:avLst/>
          </a:prstGeom>
        </p:spPr>
        <p:txBody>
          <a:bodyPr wrap="square">
            <a:spAutoFit/>
          </a:bodyPr>
          <a:lstStyle/>
          <a:p>
            <a:pPr algn="ctr"/>
            <a:r>
              <a:rPr lang="fr-FR" altLang="en-US" sz="4400" dirty="0">
                <a:solidFill>
                  <a:srgbClr val="0F5494"/>
                </a:solidFill>
                <a:latin typeface="+mn-lt"/>
                <a:cs typeface="Arial" charset="0"/>
              </a:rPr>
              <a:t>L</a:t>
            </a:r>
            <a:r>
              <a:rPr lang="fr-FR" altLang="en-US" sz="4400" dirty="0" smtClean="0">
                <a:solidFill>
                  <a:srgbClr val="0F5494"/>
                </a:solidFill>
                <a:latin typeface="+mn-lt"/>
                <a:cs typeface="Arial" charset="0"/>
              </a:rPr>
              <a:t>'UE a Expo Milano 2015</a:t>
            </a: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5008560"/>
            <a:ext cx="3798887" cy="173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906392" y="5301208"/>
            <a:ext cx="5418136" cy="984885"/>
          </a:xfrm>
          <a:prstGeom prst="rect">
            <a:avLst/>
          </a:prstGeom>
          <a:noFill/>
        </p:spPr>
        <p:txBody>
          <a:bodyPr wrap="square" rtlCol="0">
            <a:spAutoFit/>
          </a:bodyPr>
          <a:lstStyle/>
          <a:p>
            <a:r>
              <a:rPr lang="en-GB" sz="2200" i="1" dirty="0" smtClean="0">
                <a:solidFill>
                  <a:srgbClr val="0F5494"/>
                </a:solidFill>
              </a:rPr>
              <a:t>EU @ EXPO MILANO 2015</a:t>
            </a:r>
          </a:p>
          <a:p>
            <a:r>
              <a:rPr lang="en-GB" sz="1800" i="1" dirty="0" err="1" smtClean="0">
                <a:solidFill>
                  <a:srgbClr val="0F5494"/>
                </a:solidFill>
              </a:rPr>
              <a:t>Bruxelles</a:t>
            </a:r>
            <a:r>
              <a:rPr lang="en-GB" sz="1800" i="1" dirty="0" smtClean="0">
                <a:solidFill>
                  <a:srgbClr val="0F5494"/>
                </a:solidFill>
              </a:rPr>
              <a:t>, 30 </a:t>
            </a:r>
            <a:r>
              <a:rPr lang="en-GB" sz="1800" i="1" dirty="0" err="1" smtClean="0">
                <a:solidFill>
                  <a:srgbClr val="0F5494"/>
                </a:solidFill>
              </a:rPr>
              <a:t>Marzo</a:t>
            </a:r>
            <a:r>
              <a:rPr lang="en-GB" sz="1800" i="1" dirty="0" smtClean="0">
                <a:solidFill>
                  <a:srgbClr val="0F5494"/>
                </a:solidFill>
              </a:rPr>
              <a:t> 2015</a:t>
            </a:r>
          </a:p>
          <a:p>
            <a:pPr algn="r"/>
            <a:endParaRPr lang="en-GB" sz="1800" dirty="0">
              <a:solidFill>
                <a:srgbClr val="0F5494"/>
              </a:solidFill>
            </a:endParaRPr>
          </a:p>
        </p:txBody>
      </p:sp>
    </p:spTree>
    <p:extLst>
      <p:ext uri="{BB962C8B-B14F-4D97-AF65-F5344CB8AC3E}">
        <p14:creationId xmlns:p14="http://schemas.microsoft.com/office/powerpoint/2010/main" val="31135541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188639"/>
            <a:ext cx="8136904" cy="584775"/>
          </a:xfrm>
          <a:prstGeom prst="rect">
            <a:avLst/>
          </a:prstGeom>
          <a:noFill/>
        </p:spPr>
        <p:txBody>
          <a:bodyPr wrap="square" rtlCol="0">
            <a:spAutoFit/>
          </a:bodyPr>
          <a:lstStyle/>
          <a:p>
            <a:pPr algn="ctr"/>
            <a:r>
              <a:rPr lang="en-GB" sz="3200" dirty="0" smtClean="0">
                <a:solidFill>
                  <a:srgbClr val="0F5494"/>
                </a:solidFill>
              </a:rPr>
              <a:t>La "EU Visitor Experience"</a:t>
            </a:r>
          </a:p>
        </p:txBody>
      </p:sp>
      <p:sp>
        <p:nvSpPr>
          <p:cNvPr id="7" name="TextBox 6"/>
          <p:cNvSpPr txBox="1"/>
          <p:nvPr/>
        </p:nvSpPr>
        <p:spPr>
          <a:xfrm>
            <a:off x="2547016" y="1504727"/>
            <a:ext cx="4163516" cy="461665"/>
          </a:xfrm>
          <a:prstGeom prst="rect">
            <a:avLst/>
          </a:prstGeom>
          <a:noFill/>
        </p:spPr>
        <p:txBody>
          <a:bodyPr wrap="square" rtlCol="0">
            <a:spAutoFit/>
          </a:bodyPr>
          <a:lstStyle/>
          <a:p>
            <a:pPr marL="342900" indent="-342900">
              <a:buFont typeface="Arial" panose="020B0604020202020204" pitchFamily="34" charset="0"/>
              <a:buChar char="•"/>
            </a:pPr>
            <a:r>
              <a:rPr lang="en-GB" altLang="en-US" sz="2400" b="0" dirty="0" err="1" smtClean="0">
                <a:solidFill>
                  <a:srgbClr val="0F5494"/>
                </a:solidFill>
                <a:cs typeface="Arial" charset="0"/>
              </a:rPr>
              <a:t>Una</a:t>
            </a:r>
            <a:r>
              <a:rPr lang="en-GB" altLang="en-US" sz="2400" b="0" dirty="0" smtClean="0">
                <a:solidFill>
                  <a:srgbClr val="0F5494"/>
                </a:solidFill>
                <a:cs typeface="Arial" charset="0"/>
              </a:rPr>
              <a:t> </a:t>
            </a:r>
            <a:r>
              <a:rPr lang="en-GB" altLang="en-US" sz="2400" b="0" dirty="0" err="1" smtClean="0">
                <a:solidFill>
                  <a:srgbClr val="0F5494"/>
                </a:solidFill>
                <a:cs typeface="Arial" charset="0"/>
              </a:rPr>
              <a:t>storia</a:t>
            </a:r>
            <a:r>
              <a:rPr lang="en-GB" altLang="en-US" sz="2400" b="0" dirty="0" smtClean="0">
                <a:solidFill>
                  <a:srgbClr val="0F5494"/>
                </a:solidFill>
                <a:cs typeface="Arial" charset="0"/>
              </a:rPr>
              <a:t> </a:t>
            </a:r>
            <a:r>
              <a:rPr lang="en-GB" altLang="en-US" sz="2400" b="0" dirty="0" err="1" smtClean="0">
                <a:solidFill>
                  <a:srgbClr val="0F5494"/>
                </a:solidFill>
                <a:cs typeface="Arial" charset="0"/>
              </a:rPr>
              <a:t>coinvolgente</a:t>
            </a:r>
            <a:endParaRPr lang="en-GB" altLang="en-US" sz="2400" b="0" dirty="0" smtClean="0">
              <a:solidFill>
                <a:srgbClr val="0F5494"/>
              </a:solidFill>
              <a:cs typeface="Arial" charset="0"/>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6476" y="2180345"/>
            <a:ext cx="2232248" cy="33594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39" y="2204864"/>
            <a:ext cx="2172909" cy="3474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2558100" y="2737362"/>
            <a:ext cx="4163515" cy="1200329"/>
          </a:xfrm>
          <a:prstGeom prst="rect">
            <a:avLst/>
          </a:prstGeom>
          <a:noFill/>
        </p:spPr>
        <p:txBody>
          <a:bodyPr wrap="square" rtlCol="0">
            <a:spAutoFit/>
          </a:bodyPr>
          <a:lstStyle/>
          <a:p>
            <a:pPr marL="342900" indent="-342900">
              <a:buFont typeface="Arial" panose="020B0604020202020204" pitchFamily="34" charset="0"/>
              <a:buChar char="•"/>
            </a:pPr>
            <a:r>
              <a:rPr lang="en-GB" altLang="en-US" sz="2400" b="0" dirty="0" smtClean="0">
                <a:solidFill>
                  <a:srgbClr val="0F5494"/>
                </a:solidFill>
                <a:cs typeface="Arial" charset="0"/>
              </a:rPr>
              <a:t>I </a:t>
            </a:r>
            <a:r>
              <a:rPr lang="en-GB" altLang="en-US" sz="2400" b="0" dirty="0" err="1" smtClean="0">
                <a:solidFill>
                  <a:srgbClr val="0F5494"/>
                </a:solidFill>
                <a:cs typeface="Arial" charset="0"/>
              </a:rPr>
              <a:t>personaggi</a:t>
            </a:r>
            <a:r>
              <a:rPr lang="en-GB" altLang="en-US" sz="2400" b="0" dirty="0">
                <a:solidFill>
                  <a:srgbClr val="0F5494"/>
                </a:solidFill>
                <a:cs typeface="Arial" charset="0"/>
              </a:rPr>
              <a:t>:</a:t>
            </a:r>
            <a:endParaRPr lang="en-GB" altLang="en-US" sz="2400" b="0" dirty="0" smtClean="0">
              <a:solidFill>
                <a:srgbClr val="0F5494"/>
              </a:solidFill>
              <a:cs typeface="Arial" charset="0"/>
            </a:endParaRPr>
          </a:p>
          <a:p>
            <a:r>
              <a:rPr lang="en-GB" altLang="en-US" sz="2400" b="0" dirty="0" smtClean="0">
                <a:solidFill>
                  <a:srgbClr val="FF0000"/>
                </a:solidFill>
                <a:cs typeface="Arial" charset="0"/>
              </a:rPr>
              <a:t> Alex </a:t>
            </a:r>
            <a:r>
              <a:rPr lang="en-GB" altLang="en-US" sz="2400" b="0" i="1" dirty="0" err="1" smtClean="0">
                <a:solidFill>
                  <a:srgbClr val="0F5494"/>
                </a:solidFill>
                <a:cs typeface="Arial" charset="0"/>
              </a:rPr>
              <a:t>l'</a:t>
            </a:r>
            <a:r>
              <a:rPr lang="en-GB" altLang="en-US" sz="2400" b="0" i="1" dirty="0" err="1" smtClean="0">
                <a:solidFill>
                  <a:srgbClr val="00B050"/>
                </a:solidFill>
                <a:cs typeface="Arial" charset="0"/>
              </a:rPr>
              <a:t>agricoltore</a:t>
            </a:r>
            <a:r>
              <a:rPr lang="en-GB" altLang="en-US" sz="2400" b="0" dirty="0" smtClean="0">
                <a:solidFill>
                  <a:srgbClr val="FF0000"/>
                </a:solidFill>
                <a:cs typeface="Arial" charset="0"/>
              </a:rPr>
              <a:t> </a:t>
            </a:r>
            <a:r>
              <a:rPr lang="en-GB" altLang="en-US" sz="2400" b="0" dirty="0" smtClean="0">
                <a:solidFill>
                  <a:srgbClr val="0F5494"/>
                </a:solidFill>
                <a:cs typeface="Arial" charset="0"/>
              </a:rPr>
              <a:t>e                     </a:t>
            </a:r>
          </a:p>
          <a:p>
            <a:r>
              <a:rPr lang="en-GB" altLang="en-US" sz="2400" b="0" dirty="0">
                <a:solidFill>
                  <a:srgbClr val="0F5494"/>
                </a:solidFill>
                <a:cs typeface="Arial" charset="0"/>
              </a:rPr>
              <a:t> </a:t>
            </a:r>
            <a:r>
              <a:rPr lang="en-GB" altLang="en-US" sz="2400" b="0" dirty="0" smtClean="0">
                <a:solidFill>
                  <a:srgbClr val="0F5494"/>
                </a:solidFill>
                <a:cs typeface="Arial" charset="0"/>
              </a:rPr>
              <a:t>     </a:t>
            </a:r>
            <a:r>
              <a:rPr lang="en-GB" altLang="en-US" sz="2400" b="0" dirty="0" smtClean="0">
                <a:solidFill>
                  <a:srgbClr val="FF0000"/>
                </a:solidFill>
                <a:cs typeface="Arial" charset="0"/>
              </a:rPr>
              <a:t>Sylvia </a:t>
            </a:r>
            <a:r>
              <a:rPr lang="en-GB" altLang="en-US" sz="2400" b="0" dirty="0" smtClean="0">
                <a:solidFill>
                  <a:srgbClr val="0F5494"/>
                </a:solidFill>
                <a:cs typeface="Arial" charset="0"/>
              </a:rPr>
              <a:t>la </a:t>
            </a:r>
            <a:r>
              <a:rPr lang="en-GB" altLang="en-US" sz="2400" b="0" i="1" dirty="0" err="1" smtClean="0">
                <a:solidFill>
                  <a:srgbClr val="00B050"/>
                </a:solidFill>
                <a:cs typeface="Arial" charset="0"/>
              </a:rPr>
              <a:t>ricercatrice</a:t>
            </a:r>
            <a:r>
              <a:rPr lang="en-GB" altLang="en-US" sz="2400" b="0" dirty="0" smtClean="0">
                <a:solidFill>
                  <a:srgbClr val="0F5494"/>
                </a:solidFill>
                <a:cs typeface="Arial" charset="0"/>
              </a:rPr>
              <a:t>)</a:t>
            </a:r>
            <a:endParaRPr lang="en-GB" altLang="en-US" sz="2400" b="0" dirty="0">
              <a:solidFill>
                <a:srgbClr val="0F5494"/>
              </a:solidFill>
              <a:cs typeface="Arial" charset="0"/>
            </a:endParaRPr>
          </a:p>
        </p:txBody>
      </p:sp>
      <p:sp>
        <p:nvSpPr>
          <p:cNvPr id="10" name="TextBox 9"/>
          <p:cNvSpPr txBox="1"/>
          <p:nvPr/>
        </p:nvSpPr>
        <p:spPr>
          <a:xfrm>
            <a:off x="2559719" y="5174999"/>
            <a:ext cx="4163512" cy="830997"/>
          </a:xfrm>
          <a:prstGeom prst="rect">
            <a:avLst/>
          </a:prstGeom>
          <a:noFill/>
        </p:spPr>
        <p:txBody>
          <a:bodyPr wrap="square" rtlCol="0">
            <a:spAutoFit/>
          </a:bodyPr>
          <a:lstStyle/>
          <a:p>
            <a:pPr marL="342900" indent="-342900">
              <a:buFont typeface="Arial" panose="020B0604020202020204" pitchFamily="34" charset="0"/>
              <a:buChar char="•"/>
            </a:pPr>
            <a:r>
              <a:rPr lang="en-GB" altLang="en-US" sz="2400" b="0" dirty="0" err="1" smtClean="0">
                <a:solidFill>
                  <a:srgbClr val="0F5494"/>
                </a:solidFill>
                <a:cs typeface="Arial" charset="0"/>
              </a:rPr>
              <a:t>Un'esperienza</a:t>
            </a:r>
            <a:r>
              <a:rPr lang="en-GB" altLang="en-US" sz="2400" b="0" dirty="0" smtClean="0">
                <a:solidFill>
                  <a:srgbClr val="0F5494"/>
                </a:solidFill>
                <a:cs typeface="Arial" charset="0"/>
              </a:rPr>
              <a:t> </a:t>
            </a:r>
            <a:r>
              <a:rPr lang="en-GB" altLang="en-US" sz="2400" b="0" dirty="0" err="1" smtClean="0">
                <a:solidFill>
                  <a:srgbClr val="0F5494"/>
                </a:solidFill>
                <a:cs typeface="Arial" charset="0"/>
              </a:rPr>
              <a:t>interattiva</a:t>
            </a:r>
            <a:endParaRPr lang="en-GB" altLang="en-US" sz="2400" b="0" dirty="0">
              <a:solidFill>
                <a:srgbClr val="0F5494"/>
              </a:solidFill>
              <a:cs typeface="Arial" charset="0"/>
            </a:endParaRPr>
          </a:p>
        </p:txBody>
      </p:sp>
      <p:sp>
        <p:nvSpPr>
          <p:cNvPr id="11" name="TextBox 10"/>
          <p:cNvSpPr txBox="1"/>
          <p:nvPr/>
        </p:nvSpPr>
        <p:spPr>
          <a:xfrm>
            <a:off x="2596269" y="2151720"/>
            <a:ext cx="4163515" cy="461665"/>
          </a:xfrm>
          <a:prstGeom prst="rect">
            <a:avLst/>
          </a:prstGeom>
          <a:noFill/>
        </p:spPr>
        <p:txBody>
          <a:bodyPr wrap="square" rtlCol="0">
            <a:spAutoFit/>
          </a:bodyPr>
          <a:lstStyle/>
          <a:p>
            <a:pPr marL="342900" indent="-342900">
              <a:buFont typeface="Arial" panose="020B0604020202020204" pitchFamily="34" charset="0"/>
              <a:buChar char="•"/>
            </a:pPr>
            <a:r>
              <a:rPr lang="en-GB" altLang="en-US" sz="2400" b="0" dirty="0" smtClean="0">
                <a:solidFill>
                  <a:srgbClr val="0F5494"/>
                </a:solidFill>
                <a:cs typeface="Arial" charset="0"/>
              </a:rPr>
              <a:t>Il </a:t>
            </a:r>
            <a:r>
              <a:rPr lang="en-GB" altLang="en-US" sz="2400" b="0" dirty="0" err="1" smtClean="0">
                <a:solidFill>
                  <a:srgbClr val="0F5494"/>
                </a:solidFill>
                <a:cs typeface="Arial" charset="0"/>
              </a:rPr>
              <a:t>grano</a:t>
            </a:r>
            <a:r>
              <a:rPr lang="en-GB" altLang="en-US" sz="2400" b="0" dirty="0" smtClean="0">
                <a:solidFill>
                  <a:srgbClr val="0F5494"/>
                </a:solidFill>
                <a:cs typeface="Arial" charset="0"/>
              </a:rPr>
              <a:t> e </a:t>
            </a:r>
            <a:r>
              <a:rPr lang="en-GB" altLang="en-US" sz="2400" b="0" dirty="0" err="1" smtClean="0">
                <a:solidFill>
                  <a:srgbClr val="0F5494"/>
                </a:solidFill>
                <a:cs typeface="Arial" charset="0"/>
              </a:rPr>
              <a:t>il</a:t>
            </a:r>
            <a:r>
              <a:rPr lang="en-GB" altLang="en-US" sz="2400" b="0" dirty="0" smtClean="0">
                <a:solidFill>
                  <a:srgbClr val="0F5494"/>
                </a:solidFill>
                <a:cs typeface="Arial" charset="0"/>
              </a:rPr>
              <a:t> pane</a:t>
            </a:r>
            <a:endParaRPr lang="en-GB" altLang="en-US" sz="2400" b="0" dirty="0">
              <a:solidFill>
                <a:srgbClr val="0F5494"/>
              </a:solidFill>
              <a:cs typeface="Arial" charset="0"/>
            </a:endParaRPr>
          </a:p>
        </p:txBody>
      </p:sp>
      <p:sp>
        <p:nvSpPr>
          <p:cNvPr id="12" name="TextBox 11"/>
          <p:cNvSpPr txBox="1"/>
          <p:nvPr/>
        </p:nvSpPr>
        <p:spPr>
          <a:xfrm>
            <a:off x="2596268" y="4149080"/>
            <a:ext cx="4163515" cy="830997"/>
          </a:xfrm>
          <a:prstGeom prst="rect">
            <a:avLst/>
          </a:prstGeom>
          <a:noFill/>
        </p:spPr>
        <p:txBody>
          <a:bodyPr wrap="square" rtlCol="0">
            <a:spAutoFit/>
          </a:bodyPr>
          <a:lstStyle/>
          <a:p>
            <a:pPr marL="342900" indent="-342900">
              <a:buFont typeface="Arial" panose="020B0604020202020204" pitchFamily="34" charset="0"/>
              <a:buChar char="•"/>
            </a:pPr>
            <a:r>
              <a:rPr lang="en-GB" altLang="en-US" sz="2400" b="0" dirty="0" smtClean="0">
                <a:solidFill>
                  <a:srgbClr val="0F5494"/>
                </a:solidFill>
                <a:cs typeface="Arial" charset="0"/>
              </a:rPr>
              <a:t>La </a:t>
            </a:r>
            <a:r>
              <a:rPr lang="en-GB" altLang="en-US" sz="2400" b="0" dirty="0" err="1" smtClean="0">
                <a:solidFill>
                  <a:srgbClr val="0F5494"/>
                </a:solidFill>
                <a:cs typeface="Arial" charset="0"/>
              </a:rPr>
              <a:t>tradizione</a:t>
            </a:r>
            <a:r>
              <a:rPr lang="en-GB" altLang="en-US" sz="2400" b="0" dirty="0" smtClean="0">
                <a:solidFill>
                  <a:srgbClr val="0F5494"/>
                </a:solidFill>
                <a:cs typeface="Arial" charset="0"/>
              </a:rPr>
              <a:t> e </a:t>
            </a:r>
            <a:r>
              <a:rPr lang="en-GB" altLang="en-US" sz="2400" b="0" dirty="0" err="1" smtClean="0">
                <a:solidFill>
                  <a:srgbClr val="0F5494"/>
                </a:solidFill>
                <a:cs typeface="Arial" charset="0"/>
              </a:rPr>
              <a:t>l'innovazione</a:t>
            </a:r>
            <a:endParaRPr lang="en-GB" altLang="en-US" sz="2400" b="0" dirty="0">
              <a:solidFill>
                <a:srgbClr val="0F5494"/>
              </a:solidFill>
              <a:cs typeface="Arial" charset="0"/>
            </a:endParaRPr>
          </a:p>
        </p:txBody>
      </p:sp>
      <p:sp>
        <p:nvSpPr>
          <p:cNvPr id="5" name="Left Arrow 4"/>
          <p:cNvSpPr/>
          <p:nvPr/>
        </p:nvSpPr>
        <p:spPr>
          <a:xfrm>
            <a:off x="2172981" y="3157471"/>
            <a:ext cx="423288" cy="360110"/>
          </a:xfrm>
          <a:prstGeom prst="lef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
        <p:nvSpPr>
          <p:cNvPr id="14" name="Right Arrow 13"/>
          <p:cNvSpPr/>
          <p:nvPr/>
        </p:nvSpPr>
        <p:spPr>
          <a:xfrm>
            <a:off x="6759784" y="3517581"/>
            <a:ext cx="404504" cy="342490"/>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Tree>
    <p:extLst>
      <p:ext uri="{BB962C8B-B14F-4D97-AF65-F5344CB8AC3E}">
        <p14:creationId xmlns:p14="http://schemas.microsoft.com/office/powerpoint/2010/main" val="2199127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5"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229600" cy="936625"/>
          </a:xfrm>
        </p:spPr>
        <p:txBody>
          <a:bodyPr/>
          <a:lstStyle/>
          <a:p>
            <a:pPr algn="ctr"/>
            <a:r>
              <a:rPr lang="en-GB" sz="3200" dirty="0" smtClean="0"/>
              <a:t>La </a:t>
            </a:r>
            <a:r>
              <a:rPr lang="en-GB" sz="3200" dirty="0" err="1" smtClean="0"/>
              <a:t>storia</a:t>
            </a:r>
            <a:r>
              <a:rPr lang="en-GB" sz="3200" dirty="0" smtClean="0"/>
              <a:t>… The Golden Ear</a:t>
            </a:r>
            <a:endParaRPr lang="en-GB" sz="3200" dirty="0"/>
          </a:p>
        </p:txBody>
      </p:sp>
      <p:sp>
        <p:nvSpPr>
          <p:cNvPr id="3" name="Content Placeholder 2"/>
          <p:cNvSpPr>
            <a:spLocks noGrp="1"/>
          </p:cNvSpPr>
          <p:nvPr>
            <p:ph idx="1"/>
          </p:nvPr>
        </p:nvSpPr>
        <p:spPr>
          <a:xfrm>
            <a:off x="31827" y="3407915"/>
            <a:ext cx="4392488" cy="1944216"/>
          </a:xfrm>
        </p:spPr>
        <p:txBody>
          <a:bodyPr/>
          <a:lstStyle/>
          <a:p>
            <a:pPr marL="0" indent="0">
              <a:buNone/>
            </a:pPr>
            <a:r>
              <a:rPr lang="en-GB" sz="1800" i="0" dirty="0" err="1" smtClean="0"/>
              <a:t>Coinvolgente</a:t>
            </a:r>
            <a:r>
              <a:rPr lang="en-GB" sz="1800" i="0" dirty="0" smtClean="0"/>
              <a:t> </a:t>
            </a:r>
            <a:r>
              <a:rPr lang="en-GB" sz="1800" i="0" dirty="0" err="1" smtClean="0"/>
              <a:t>esperienza</a:t>
            </a:r>
            <a:r>
              <a:rPr lang="en-GB" sz="1800" i="0" dirty="0" smtClean="0"/>
              <a:t> </a:t>
            </a:r>
            <a:r>
              <a:rPr lang="en-GB" sz="1800" i="0" dirty="0" err="1" smtClean="0"/>
              <a:t>interattiva</a:t>
            </a:r>
            <a:r>
              <a:rPr lang="en-GB" sz="1800" i="0" dirty="0" smtClean="0"/>
              <a:t>, </a:t>
            </a:r>
            <a:r>
              <a:rPr lang="en-GB" sz="1800" i="0" dirty="0" err="1" smtClean="0"/>
              <a:t>soprattutto</a:t>
            </a:r>
            <a:r>
              <a:rPr lang="en-GB" sz="1800" i="0" dirty="0" smtClean="0"/>
              <a:t> per </a:t>
            </a:r>
            <a:r>
              <a:rPr lang="en-GB" sz="1800" i="0" dirty="0" err="1" smtClean="0"/>
              <a:t>i</a:t>
            </a:r>
            <a:r>
              <a:rPr lang="en-GB" sz="1800" i="0" dirty="0" smtClean="0"/>
              <a:t> </a:t>
            </a:r>
            <a:r>
              <a:rPr lang="en-GB" sz="1800" i="0" dirty="0" err="1" smtClean="0"/>
              <a:t>giovani</a:t>
            </a:r>
            <a:r>
              <a:rPr lang="en-GB" sz="1800" i="0" dirty="0" smtClean="0"/>
              <a:t>. </a:t>
            </a:r>
          </a:p>
          <a:p>
            <a:pPr marL="0" indent="0">
              <a:buNone/>
            </a:pPr>
            <a:r>
              <a:rPr lang="en-GB" sz="1800" i="0" dirty="0" err="1" smtClean="0">
                <a:solidFill>
                  <a:srgbClr val="004494"/>
                </a:solidFill>
                <a:ea typeface="MS PGothic" pitchFamily="34" charset="-128"/>
                <a:cs typeface="Arial" pitchFamily="34" charset="0"/>
              </a:rPr>
              <a:t>Eventi</a:t>
            </a:r>
            <a:r>
              <a:rPr lang="en-GB" sz="1800" i="0" dirty="0" smtClean="0">
                <a:solidFill>
                  <a:srgbClr val="004494"/>
                </a:solidFill>
                <a:ea typeface="MS PGothic" pitchFamily="34" charset="-128"/>
                <a:cs typeface="Arial" pitchFamily="34" charset="0"/>
              </a:rPr>
              <a:t> </a:t>
            </a:r>
            <a:r>
              <a:rPr lang="en-GB" sz="1800" i="0" dirty="0" err="1" smtClean="0">
                <a:solidFill>
                  <a:srgbClr val="004494"/>
                </a:solidFill>
                <a:ea typeface="MS PGothic" pitchFamily="34" charset="-128"/>
                <a:cs typeface="Arial" pitchFamily="34" charset="0"/>
              </a:rPr>
              <a:t>ed</a:t>
            </a:r>
            <a:r>
              <a:rPr lang="en-GB" sz="1800" i="0" dirty="0" smtClean="0">
                <a:solidFill>
                  <a:srgbClr val="004494"/>
                </a:solidFill>
                <a:ea typeface="MS PGothic" pitchFamily="34" charset="-128"/>
                <a:cs typeface="Arial" pitchFamily="34" charset="0"/>
              </a:rPr>
              <a:t> </a:t>
            </a:r>
            <a:r>
              <a:rPr lang="en-GB" sz="1800" i="0" dirty="0" err="1">
                <a:solidFill>
                  <a:srgbClr val="004494"/>
                </a:solidFill>
                <a:ea typeface="MS PGothic" pitchFamily="34" charset="-128"/>
                <a:cs typeface="Arial" pitchFamily="34" charset="0"/>
              </a:rPr>
              <a:t>emozioni</a:t>
            </a:r>
            <a:r>
              <a:rPr lang="en-GB" sz="1800" i="0" dirty="0">
                <a:solidFill>
                  <a:srgbClr val="004494"/>
                </a:solidFill>
                <a:ea typeface="MS PGothic" pitchFamily="34" charset="-128"/>
                <a:cs typeface="Arial" pitchFamily="34" charset="0"/>
              </a:rPr>
              <a:t>, in </a:t>
            </a:r>
            <a:r>
              <a:rPr lang="en-GB" sz="1800" i="0" dirty="0" err="1">
                <a:solidFill>
                  <a:srgbClr val="004494"/>
                </a:solidFill>
                <a:ea typeface="MS PGothic" pitchFamily="34" charset="-128"/>
                <a:cs typeface="Arial" pitchFamily="34" charset="0"/>
              </a:rPr>
              <a:t>una</a:t>
            </a:r>
            <a:r>
              <a:rPr lang="en-GB" sz="1800" i="0" dirty="0">
                <a:solidFill>
                  <a:srgbClr val="004494"/>
                </a:solidFill>
                <a:ea typeface="MS PGothic" pitchFamily="34" charset="-128"/>
                <a:cs typeface="Arial" pitchFamily="34" charset="0"/>
              </a:rPr>
              <a:t> </a:t>
            </a:r>
            <a:r>
              <a:rPr lang="en-GB" sz="1800" i="0" dirty="0" err="1">
                <a:solidFill>
                  <a:srgbClr val="004494"/>
                </a:solidFill>
                <a:ea typeface="MS PGothic" pitchFamily="34" charset="-128"/>
                <a:cs typeface="Arial" pitchFamily="34" charset="0"/>
              </a:rPr>
              <a:t>storia</a:t>
            </a:r>
            <a:r>
              <a:rPr lang="en-GB" sz="1800" i="0" dirty="0">
                <a:solidFill>
                  <a:srgbClr val="004494"/>
                </a:solidFill>
                <a:ea typeface="MS PGothic" pitchFamily="34" charset="-128"/>
                <a:cs typeface="Arial" pitchFamily="34" charset="0"/>
              </a:rPr>
              <a:t> dal campo </a:t>
            </a:r>
            <a:r>
              <a:rPr lang="en-GB" sz="1800" i="0" dirty="0" err="1">
                <a:solidFill>
                  <a:srgbClr val="004494"/>
                </a:solidFill>
                <a:ea typeface="MS PGothic" pitchFamily="34" charset="-128"/>
                <a:cs typeface="Arial" pitchFamily="34" charset="0"/>
              </a:rPr>
              <a:t>alla</a:t>
            </a:r>
            <a:r>
              <a:rPr lang="en-GB" sz="1800" i="0" dirty="0">
                <a:solidFill>
                  <a:srgbClr val="004494"/>
                </a:solidFill>
                <a:ea typeface="MS PGothic" pitchFamily="34" charset="-128"/>
                <a:cs typeface="Arial" pitchFamily="34" charset="0"/>
              </a:rPr>
              <a:t> </a:t>
            </a:r>
            <a:r>
              <a:rPr lang="en-GB" sz="1800" i="0" dirty="0" err="1">
                <a:solidFill>
                  <a:srgbClr val="004494"/>
                </a:solidFill>
                <a:ea typeface="MS PGothic" pitchFamily="34" charset="-128"/>
                <a:cs typeface="Arial" pitchFamily="34" charset="0"/>
              </a:rPr>
              <a:t>forchetta</a:t>
            </a:r>
            <a:r>
              <a:rPr lang="en-GB" sz="1800" i="0" dirty="0">
                <a:solidFill>
                  <a:srgbClr val="004494"/>
                </a:solidFill>
                <a:ea typeface="MS PGothic" pitchFamily="34" charset="-128"/>
                <a:cs typeface="Arial" pitchFamily="34" charset="0"/>
              </a:rPr>
              <a:t> </a:t>
            </a:r>
            <a:r>
              <a:rPr lang="en-GB" sz="1800" i="0" dirty="0" err="1">
                <a:solidFill>
                  <a:srgbClr val="004494"/>
                </a:solidFill>
                <a:ea typeface="MS PGothic" pitchFamily="34" charset="-128"/>
                <a:cs typeface="Arial" pitchFamily="34" charset="0"/>
              </a:rPr>
              <a:t>che</a:t>
            </a:r>
            <a:r>
              <a:rPr lang="en-GB" sz="1800" i="0" dirty="0">
                <a:solidFill>
                  <a:srgbClr val="004494"/>
                </a:solidFill>
                <a:ea typeface="MS PGothic" pitchFamily="34" charset="-128"/>
                <a:cs typeface="Arial" pitchFamily="34" charset="0"/>
              </a:rPr>
              <a:t> </a:t>
            </a:r>
            <a:r>
              <a:rPr lang="en-GB" sz="1800" i="0" dirty="0" err="1" smtClean="0">
                <a:solidFill>
                  <a:srgbClr val="004494"/>
                </a:solidFill>
                <a:ea typeface="MS PGothic" pitchFamily="34" charset="-128"/>
                <a:cs typeface="Arial" pitchFamily="34" charset="0"/>
              </a:rPr>
              <a:t>parla</a:t>
            </a:r>
            <a:r>
              <a:rPr lang="en-GB" sz="1800" i="0" dirty="0" smtClean="0">
                <a:solidFill>
                  <a:srgbClr val="004494"/>
                </a:solidFill>
                <a:ea typeface="MS PGothic" pitchFamily="34" charset="-128"/>
                <a:cs typeface="Arial" pitchFamily="34" charset="0"/>
              </a:rPr>
              <a:t> </a:t>
            </a:r>
            <a:r>
              <a:rPr lang="en-GB" sz="1800" i="0" dirty="0" err="1">
                <a:solidFill>
                  <a:srgbClr val="004494"/>
                </a:solidFill>
                <a:ea typeface="MS PGothic" pitchFamily="34" charset="-128"/>
                <a:cs typeface="Arial" pitchFamily="34" charset="0"/>
              </a:rPr>
              <a:t>dalla</a:t>
            </a:r>
            <a:r>
              <a:rPr lang="en-GB" sz="1800" i="0" dirty="0">
                <a:solidFill>
                  <a:srgbClr val="004494"/>
                </a:solidFill>
                <a:ea typeface="MS PGothic" pitchFamily="34" charset="-128"/>
                <a:cs typeface="Arial" pitchFamily="34" charset="0"/>
              </a:rPr>
              <a:t> </a:t>
            </a:r>
            <a:r>
              <a:rPr lang="en-GB" sz="1800" i="0" dirty="0" err="1">
                <a:solidFill>
                  <a:srgbClr val="004494"/>
                </a:solidFill>
                <a:ea typeface="MS PGothic" pitchFamily="34" charset="-128"/>
                <a:cs typeface="Arial" pitchFamily="34" charset="0"/>
              </a:rPr>
              <a:t>storia</a:t>
            </a:r>
            <a:r>
              <a:rPr lang="en-GB" sz="1800" i="0" dirty="0">
                <a:solidFill>
                  <a:srgbClr val="004494"/>
                </a:solidFill>
                <a:ea typeface="MS PGothic" pitchFamily="34" charset="-128"/>
                <a:cs typeface="Arial" pitchFamily="34" charset="0"/>
              </a:rPr>
              <a:t> </a:t>
            </a:r>
            <a:r>
              <a:rPr lang="en-GB" sz="1800" i="0" dirty="0" err="1">
                <a:solidFill>
                  <a:srgbClr val="004494"/>
                </a:solidFill>
                <a:ea typeface="MS PGothic" pitchFamily="34" charset="-128"/>
                <a:cs typeface="Arial" pitchFamily="34" charset="0"/>
              </a:rPr>
              <a:t>dell'UE</a:t>
            </a:r>
            <a:r>
              <a:rPr lang="en-GB" sz="1800" i="0" dirty="0">
                <a:solidFill>
                  <a:srgbClr val="004494"/>
                </a:solidFill>
                <a:ea typeface="MS PGothic" pitchFamily="34" charset="-128"/>
                <a:cs typeface="Arial" pitchFamily="34" charset="0"/>
              </a:rPr>
              <a:t>, </a:t>
            </a:r>
            <a:r>
              <a:rPr lang="en-GB" sz="1800" i="0" dirty="0" err="1" smtClean="0">
                <a:solidFill>
                  <a:srgbClr val="004494"/>
                </a:solidFill>
                <a:ea typeface="MS PGothic" pitchFamily="34" charset="-128"/>
                <a:cs typeface="Arial" pitchFamily="34" charset="0"/>
              </a:rPr>
              <a:t>delle</a:t>
            </a:r>
            <a:r>
              <a:rPr lang="en-GB" sz="1800" i="0" dirty="0" smtClean="0">
                <a:solidFill>
                  <a:srgbClr val="004494"/>
                </a:solidFill>
                <a:ea typeface="MS PGothic" pitchFamily="34" charset="-128"/>
                <a:cs typeface="Arial" pitchFamily="34" charset="0"/>
              </a:rPr>
              <a:t> </a:t>
            </a:r>
            <a:r>
              <a:rPr lang="en-GB" sz="1800" i="0" dirty="0" err="1">
                <a:solidFill>
                  <a:srgbClr val="004494"/>
                </a:solidFill>
                <a:ea typeface="MS PGothic" pitchFamily="34" charset="-128"/>
                <a:cs typeface="Arial" pitchFamily="34" charset="0"/>
              </a:rPr>
              <a:t>politiche</a:t>
            </a:r>
            <a:r>
              <a:rPr lang="en-GB" sz="1800" i="0" dirty="0">
                <a:solidFill>
                  <a:srgbClr val="004494"/>
                </a:solidFill>
                <a:ea typeface="MS PGothic" pitchFamily="34" charset="-128"/>
                <a:cs typeface="Arial" pitchFamily="34" charset="0"/>
              </a:rPr>
              <a:t> del </a:t>
            </a:r>
            <a:r>
              <a:rPr lang="en-GB" sz="1800" i="0" dirty="0" err="1">
                <a:solidFill>
                  <a:srgbClr val="004494"/>
                </a:solidFill>
                <a:ea typeface="MS PGothic" pitchFamily="34" charset="-128"/>
                <a:cs typeface="Arial" pitchFamily="34" charset="0"/>
              </a:rPr>
              <a:t>cibo</a:t>
            </a:r>
            <a:r>
              <a:rPr lang="en-GB" sz="1800" i="0" dirty="0">
                <a:solidFill>
                  <a:srgbClr val="004494"/>
                </a:solidFill>
                <a:ea typeface="MS PGothic" pitchFamily="34" charset="-128"/>
                <a:cs typeface="Arial" pitchFamily="34" charset="0"/>
              </a:rPr>
              <a:t> e </a:t>
            </a:r>
            <a:r>
              <a:rPr lang="en-GB" sz="1800" i="0" dirty="0" err="1" smtClean="0">
                <a:solidFill>
                  <a:srgbClr val="004494"/>
                </a:solidFill>
                <a:ea typeface="MS PGothic" pitchFamily="34" charset="-128"/>
                <a:cs typeface="Arial" pitchFamily="34" charset="0"/>
              </a:rPr>
              <a:t>della</a:t>
            </a:r>
            <a:r>
              <a:rPr lang="en-GB" sz="1800" i="0" dirty="0" smtClean="0">
                <a:solidFill>
                  <a:srgbClr val="004494"/>
                </a:solidFill>
                <a:ea typeface="MS PGothic" pitchFamily="34" charset="-128"/>
                <a:cs typeface="Arial" pitchFamily="34" charset="0"/>
              </a:rPr>
              <a:t> </a:t>
            </a:r>
            <a:r>
              <a:rPr lang="en-GB" sz="1800" b="1" i="0" dirty="0" err="1">
                <a:solidFill>
                  <a:srgbClr val="004494"/>
                </a:solidFill>
                <a:ea typeface="MS PGothic" pitchFamily="34" charset="-128"/>
                <a:cs typeface="Arial" pitchFamily="34" charset="0"/>
              </a:rPr>
              <a:t>scienza</a:t>
            </a:r>
            <a:r>
              <a:rPr lang="en-GB" sz="1800" b="1" i="0" dirty="0">
                <a:solidFill>
                  <a:srgbClr val="004494"/>
                </a:solidFill>
                <a:ea typeface="MS PGothic" pitchFamily="34" charset="-128"/>
                <a:cs typeface="Arial" pitchFamily="34" charset="0"/>
              </a:rPr>
              <a:t> di </a:t>
            </a:r>
            <a:r>
              <a:rPr lang="en-GB" sz="1800" b="1" i="0" dirty="0" err="1">
                <a:solidFill>
                  <a:srgbClr val="004494"/>
                </a:solidFill>
                <a:ea typeface="MS PGothic" pitchFamily="34" charset="-128"/>
                <a:cs typeface="Arial" pitchFamily="34" charset="0"/>
              </a:rPr>
              <a:t>domani</a:t>
            </a:r>
            <a:r>
              <a:rPr lang="en-GB" sz="1800" i="0" dirty="0">
                <a:solidFill>
                  <a:srgbClr val="004494"/>
                </a:solidFill>
                <a:ea typeface="MS PGothic" pitchFamily="34" charset="-128"/>
                <a:cs typeface="Arial" pitchFamily="34" charset="0"/>
              </a:rPr>
              <a:t>.</a:t>
            </a:r>
          </a:p>
          <a:p>
            <a:pPr marL="0" indent="0">
              <a:buNone/>
            </a:pPr>
            <a:endParaRPr lang="en-GB" sz="2000" i="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1108348"/>
            <a:ext cx="5078622" cy="2032620"/>
          </a:xfrm>
          <a:prstGeom prst="rect">
            <a:avLst/>
          </a:prstGeom>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8807" y="0"/>
            <a:ext cx="1515193" cy="692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t="7868" b="17117"/>
          <a:stretch/>
        </p:blipFill>
        <p:spPr bwMode="auto">
          <a:xfrm>
            <a:off x="4396087" y="3255764"/>
            <a:ext cx="4680520" cy="2096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27162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6" t="10585" r="2139" b="6093"/>
          <a:stretch/>
        </p:blipFill>
        <p:spPr bwMode="auto">
          <a:xfrm>
            <a:off x="539551" y="717238"/>
            <a:ext cx="7296597" cy="4199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0357" name="TextBox 3"/>
          <p:cNvSpPr txBox="1">
            <a:spLocks noChangeArrowheads="1"/>
          </p:cNvSpPr>
          <p:nvPr/>
        </p:nvSpPr>
        <p:spPr bwMode="auto">
          <a:xfrm>
            <a:off x="1475656" y="186780"/>
            <a:ext cx="597666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algn="ctr" eaLnBrk="1" hangingPunct="1">
              <a:lnSpc>
                <a:spcPct val="100000"/>
              </a:lnSpc>
              <a:buClrTx/>
              <a:buFontTx/>
              <a:buNone/>
            </a:pPr>
            <a:r>
              <a:rPr lang="en-GB" altLang="en-US" sz="3200" dirty="0" err="1" smtClean="0">
                <a:cs typeface="Arial" pitchFamily="34" charset="0"/>
              </a:rPr>
              <a:t>L'area</a:t>
            </a:r>
            <a:r>
              <a:rPr lang="en-GB" altLang="en-US" sz="3200" dirty="0" smtClean="0">
                <a:cs typeface="Arial" pitchFamily="34" charset="0"/>
              </a:rPr>
              <a:t> del post show</a:t>
            </a:r>
          </a:p>
        </p:txBody>
      </p:sp>
      <p:sp>
        <p:nvSpPr>
          <p:cNvPr id="7" name="TextBox 6"/>
          <p:cNvSpPr txBox="1"/>
          <p:nvPr/>
        </p:nvSpPr>
        <p:spPr>
          <a:xfrm>
            <a:off x="539551" y="5085184"/>
            <a:ext cx="8352929" cy="1015663"/>
          </a:xfrm>
          <a:prstGeom prst="rect">
            <a:avLst/>
          </a:prstGeom>
          <a:noFill/>
        </p:spPr>
        <p:txBody>
          <a:bodyPr wrap="square" rtlCol="0">
            <a:spAutoFit/>
          </a:bodyPr>
          <a:lstStyle/>
          <a:p>
            <a:r>
              <a:rPr lang="en-GB" sz="2000" b="0" dirty="0" smtClean="0">
                <a:solidFill>
                  <a:srgbClr val="004494"/>
                </a:solidFill>
                <a:ea typeface="MS PGothic" pitchFamily="34" charset="-128"/>
                <a:cs typeface="Arial" pitchFamily="34" charset="0"/>
              </a:rPr>
              <a:t>I </a:t>
            </a:r>
            <a:r>
              <a:rPr lang="en-GB" sz="2000" b="0" dirty="0" err="1" smtClean="0">
                <a:solidFill>
                  <a:srgbClr val="004494"/>
                </a:solidFill>
                <a:ea typeface="MS PGothic" pitchFamily="34" charset="-128"/>
                <a:cs typeface="Arial" pitchFamily="34" charset="0"/>
              </a:rPr>
              <a:t>visitatori</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potranno</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approfondire</a:t>
            </a:r>
            <a:r>
              <a:rPr lang="en-GB" sz="2000" b="0" dirty="0" smtClean="0">
                <a:solidFill>
                  <a:srgbClr val="004494"/>
                </a:solidFill>
                <a:ea typeface="MS PGothic" pitchFamily="34" charset="-128"/>
                <a:cs typeface="Arial" pitchFamily="34" charset="0"/>
              </a:rPr>
              <a:t> le </a:t>
            </a:r>
            <a:r>
              <a:rPr lang="en-GB" sz="2000" b="0" dirty="0" err="1" smtClean="0">
                <a:solidFill>
                  <a:srgbClr val="004494"/>
                </a:solidFill>
                <a:ea typeface="MS PGothic" pitchFamily="34" charset="-128"/>
                <a:cs typeface="Arial" pitchFamily="34" charset="0"/>
              </a:rPr>
              <a:t>tematiche</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presentate</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nel</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padiglione</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che</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stanno</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sullo</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sfondo</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della</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storia</a:t>
            </a:r>
            <a:r>
              <a:rPr lang="en-GB" sz="2000" b="0" dirty="0" smtClean="0">
                <a:solidFill>
                  <a:srgbClr val="004494"/>
                </a:solidFill>
                <a:ea typeface="MS PGothic" pitchFamily="34" charset="-128"/>
                <a:cs typeface="Arial" pitchFamily="34" charset="0"/>
              </a:rPr>
              <a:t> di Alex e Silvia, legate al </a:t>
            </a:r>
            <a:r>
              <a:rPr lang="en-GB" sz="2000" b="0" dirty="0" err="1" smtClean="0">
                <a:solidFill>
                  <a:srgbClr val="004494"/>
                </a:solidFill>
                <a:ea typeface="MS PGothic" pitchFamily="34" charset="-128"/>
                <a:cs typeface="Arial" pitchFamily="34" charset="0"/>
              </a:rPr>
              <a:t>contributo</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dell'Europa</a:t>
            </a:r>
            <a:r>
              <a:rPr lang="en-GB" sz="2000" b="0" dirty="0" smtClean="0">
                <a:solidFill>
                  <a:srgbClr val="004494"/>
                </a:solidFill>
                <a:ea typeface="MS PGothic" pitchFamily="34" charset="-128"/>
                <a:cs typeface="Arial" pitchFamily="34" charset="0"/>
              </a:rPr>
              <a:t> sui </a:t>
            </a:r>
            <a:r>
              <a:rPr lang="en-GB" sz="2000" b="0" dirty="0" err="1" smtClean="0">
                <a:solidFill>
                  <a:srgbClr val="004494"/>
                </a:solidFill>
                <a:ea typeface="MS PGothic" pitchFamily="34" charset="-128"/>
                <a:cs typeface="Arial" pitchFamily="34" charset="0"/>
              </a:rPr>
              <a:t>temi</a:t>
            </a:r>
            <a:r>
              <a:rPr lang="en-GB" sz="2000" b="0" dirty="0" smtClean="0">
                <a:solidFill>
                  <a:srgbClr val="004494"/>
                </a:solidFill>
                <a:ea typeface="MS PGothic" pitchFamily="34" charset="-128"/>
                <a:cs typeface="Arial" pitchFamily="34" charset="0"/>
              </a:rPr>
              <a:t> </a:t>
            </a:r>
            <a:r>
              <a:rPr lang="en-GB" sz="2000" b="0" dirty="0" err="1" smtClean="0">
                <a:solidFill>
                  <a:srgbClr val="004494"/>
                </a:solidFill>
                <a:ea typeface="MS PGothic" pitchFamily="34" charset="-128"/>
                <a:cs typeface="Arial" pitchFamily="34" charset="0"/>
              </a:rPr>
              <a:t>dell'alimentazione</a:t>
            </a:r>
            <a:r>
              <a:rPr lang="en-GB" sz="2000" b="0" dirty="0" smtClean="0">
                <a:solidFill>
                  <a:srgbClr val="004494"/>
                </a:solidFill>
                <a:ea typeface="MS PGothic" pitchFamily="34" charset="-128"/>
                <a:cs typeface="Arial" pitchFamily="34" charset="0"/>
              </a:rPr>
              <a:t>. </a:t>
            </a:r>
            <a:endParaRPr lang="en-GB" sz="2000" b="0" dirty="0" smtClean="0">
              <a:solidFill>
                <a:srgbClr val="0F5494"/>
              </a:solidFill>
            </a:endParaRPr>
          </a:p>
        </p:txBody>
      </p:sp>
    </p:spTree>
    <p:extLst>
      <p:ext uri="{BB962C8B-B14F-4D97-AF65-F5344CB8AC3E}">
        <p14:creationId xmlns:p14="http://schemas.microsoft.com/office/powerpoint/2010/main" val="14980037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79512" y="260648"/>
            <a:ext cx="8229600" cy="936625"/>
          </a:xfrm>
        </p:spPr>
        <p:txBody>
          <a:bodyPr/>
          <a:lstStyle/>
          <a:p>
            <a:pPr algn="ctr">
              <a:defRPr/>
            </a:pPr>
            <a:r>
              <a:rPr lang="en-GB" dirty="0" smtClean="0"/>
              <a:t>	</a:t>
            </a:r>
            <a:r>
              <a:rPr lang="en-GB" sz="3200" dirty="0" err="1" smtClean="0"/>
              <a:t>Gli</a:t>
            </a:r>
            <a:r>
              <a:rPr lang="en-GB" sz="3200" dirty="0" smtClean="0"/>
              <a:t> </a:t>
            </a:r>
            <a:r>
              <a:rPr lang="en-GB" sz="3200" dirty="0" err="1"/>
              <a:t>E</a:t>
            </a:r>
            <a:r>
              <a:rPr lang="en-GB" sz="3200" dirty="0" err="1" smtClean="0"/>
              <a:t>venti</a:t>
            </a:r>
            <a:endParaRPr lang="en-GB" sz="3200" dirty="0"/>
          </a:p>
        </p:txBody>
      </p:sp>
      <p:sp>
        <p:nvSpPr>
          <p:cNvPr id="9219" name="Content Placeholder 2"/>
          <p:cNvSpPr>
            <a:spLocks noGrp="1"/>
          </p:cNvSpPr>
          <p:nvPr>
            <p:ph idx="1"/>
          </p:nvPr>
        </p:nvSpPr>
        <p:spPr>
          <a:xfrm>
            <a:off x="611560" y="1124744"/>
            <a:ext cx="8229600" cy="5119390"/>
          </a:xfrm>
        </p:spPr>
        <p:txBody>
          <a:bodyPr/>
          <a:lstStyle/>
          <a:p>
            <a:pPr marL="457200" lvl="1" indent="0" eaLnBrk="1" hangingPunct="1">
              <a:lnSpc>
                <a:spcPct val="150000"/>
              </a:lnSpc>
              <a:spcBef>
                <a:spcPts val="0"/>
              </a:spcBef>
              <a:buNone/>
              <a:defRPr/>
            </a:pPr>
            <a:endParaRPr lang="en-GB" sz="2000" b="0" i="0" dirty="0" smtClean="0"/>
          </a:p>
          <a:p>
            <a:pPr eaLnBrk="1" hangingPunct="1">
              <a:lnSpc>
                <a:spcPct val="100000"/>
              </a:lnSpc>
              <a:buFont typeface="Arial" pitchFamily="34" charset="0"/>
              <a:buChar char="•"/>
              <a:defRPr/>
            </a:pPr>
            <a:r>
              <a:rPr lang="en-GB" b="1" i="0" dirty="0" err="1" smtClean="0"/>
              <a:t>Più</a:t>
            </a:r>
            <a:r>
              <a:rPr lang="en-GB" b="1" i="0" dirty="0" smtClean="0"/>
              <a:t> di 150 </a:t>
            </a:r>
            <a:r>
              <a:rPr lang="en-GB" b="1" i="0" dirty="0" err="1" smtClean="0"/>
              <a:t>eventi</a:t>
            </a:r>
            <a:r>
              <a:rPr lang="en-GB" b="1" i="0" dirty="0" smtClean="0"/>
              <a:t> </a:t>
            </a:r>
            <a:r>
              <a:rPr lang="en-GB" i="0" dirty="0" err="1" smtClean="0"/>
              <a:t>nel</a:t>
            </a:r>
            <a:r>
              <a:rPr lang="en-GB" i="0" dirty="0" smtClean="0"/>
              <a:t> </a:t>
            </a:r>
            <a:r>
              <a:rPr lang="en-GB" i="0" dirty="0" err="1" smtClean="0"/>
              <a:t>programma</a:t>
            </a:r>
            <a:r>
              <a:rPr lang="en-GB" i="0" dirty="0" smtClean="0"/>
              <a:t> </a:t>
            </a:r>
            <a:r>
              <a:rPr lang="en-GB" i="0" dirty="0" err="1" smtClean="0"/>
              <a:t>scientifico</a:t>
            </a:r>
            <a:r>
              <a:rPr lang="en-GB" i="0" dirty="0" smtClean="0"/>
              <a:t> </a:t>
            </a:r>
            <a:r>
              <a:rPr lang="en-GB" i="0" dirty="0" err="1" smtClean="0"/>
              <a:t>organizzati</a:t>
            </a:r>
            <a:r>
              <a:rPr lang="en-GB" i="0" dirty="0" smtClean="0"/>
              <a:t> </a:t>
            </a:r>
            <a:r>
              <a:rPr lang="en-GB" i="0" dirty="0" err="1" smtClean="0"/>
              <a:t>dalle</a:t>
            </a:r>
            <a:r>
              <a:rPr lang="en-GB" i="0" dirty="0" smtClean="0"/>
              <a:t> DG </a:t>
            </a:r>
            <a:r>
              <a:rPr lang="en-GB" i="0" dirty="0" err="1" smtClean="0"/>
              <a:t>della</a:t>
            </a:r>
            <a:r>
              <a:rPr lang="en-GB" i="0" dirty="0" smtClean="0"/>
              <a:t> </a:t>
            </a:r>
            <a:r>
              <a:rPr lang="en-GB" i="0" dirty="0" err="1" smtClean="0"/>
              <a:t>Commissione</a:t>
            </a:r>
            <a:r>
              <a:rPr lang="en-GB" i="0" dirty="0" smtClean="0"/>
              <a:t> (JRC, AGRI; RTD; SANCO; GROW; …), </a:t>
            </a:r>
            <a:r>
              <a:rPr lang="en-GB" i="0" dirty="0" err="1" smtClean="0"/>
              <a:t>Parlamento</a:t>
            </a:r>
            <a:r>
              <a:rPr lang="en-GB" i="0" dirty="0"/>
              <a:t> </a:t>
            </a:r>
            <a:r>
              <a:rPr lang="en-GB" i="0" dirty="0" err="1" smtClean="0"/>
              <a:t>europeo</a:t>
            </a:r>
            <a:endParaRPr lang="en-GB" i="0" dirty="0" smtClean="0"/>
          </a:p>
          <a:p>
            <a:pPr eaLnBrk="1" hangingPunct="1">
              <a:lnSpc>
                <a:spcPct val="100000"/>
              </a:lnSpc>
              <a:buFont typeface="Arial" pitchFamily="34" charset="0"/>
              <a:buChar char="•"/>
              <a:defRPr/>
            </a:pPr>
            <a:r>
              <a:rPr lang="en-GB" b="1" i="0" dirty="0" err="1" smtClean="0"/>
              <a:t>Diversi</a:t>
            </a:r>
            <a:r>
              <a:rPr lang="en-GB" b="1" i="0" dirty="0" smtClean="0"/>
              <a:t> target</a:t>
            </a:r>
            <a:r>
              <a:rPr lang="en-GB" i="0" dirty="0" smtClean="0"/>
              <a:t>: </a:t>
            </a:r>
            <a:r>
              <a:rPr lang="en-GB" i="0" dirty="0" err="1" smtClean="0"/>
              <a:t>scienziati</a:t>
            </a:r>
            <a:r>
              <a:rPr lang="en-GB" i="0" dirty="0" smtClean="0"/>
              <a:t>, </a:t>
            </a:r>
            <a:r>
              <a:rPr lang="en-GB" i="0" dirty="0" err="1" smtClean="0"/>
              <a:t>giovani</a:t>
            </a:r>
            <a:r>
              <a:rPr lang="en-GB" i="0" dirty="0" smtClean="0"/>
              <a:t>, </a:t>
            </a:r>
            <a:r>
              <a:rPr lang="en-GB" i="0" dirty="0" err="1" smtClean="0"/>
              <a:t>visitatori</a:t>
            </a:r>
            <a:r>
              <a:rPr lang="en-GB" i="0" dirty="0" smtClean="0"/>
              <a:t> expo</a:t>
            </a:r>
          </a:p>
          <a:p>
            <a:pPr eaLnBrk="1" hangingPunct="1">
              <a:lnSpc>
                <a:spcPct val="100000"/>
              </a:lnSpc>
              <a:buFont typeface="Arial" pitchFamily="34" charset="0"/>
              <a:buChar char="•"/>
              <a:defRPr/>
            </a:pPr>
            <a:r>
              <a:rPr lang="en-GB" sz="2400" b="1" i="0" dirty="0" err="1" smtClean="0"/>
              <a:t>Diversi</a:t>
            </a:r>
            <a:r>
              <a:rPr lang="en-GB" sz="2400" b="1" i="0" dirty="0" smtClean="0"/>
              <a:t> </a:t>
            </a:r>
            <a:r>
              <a:rPr lang="en-GB" sz="2400" b="1" i="0" dirty="0" err="1" smtClean="0"/>
              <a:t>formati</a:t>
            </a:r>
            <a:r>
              <a:rPr lang="en-GB" sz="2400" i="0" dirty="0" smtClean="0"/>
              <a:t>: </a:t>
            </a:r>
            <a:r>
              <a:rPr lang="en-GB" sz="2400" i="0" dirty="0" err="1" smtClean="0"/>
              <a:t>conferenze</a:t>
            </a:r>
            <a:r>
              <a:rPr lang="en-GB" sz="2400" i="0" dirty="0" smtClean="0"/>
              <a:t>, </a:t>
            </a:r>
            <a:r>
              <a:rPr lang="en-GB" sz="2400" i="0" dirty="0" err="1" smtClean="0"/>
              <a:t>tavole</a:t>
            </a:r>
            <a:r>
              <a:rPr lang="en-GB" sz="2400" i="0" dirty="0" smtClean="0"/>
              <a:t> </a:t>
            </a:r>
            <a:r>
              <a:rPr lang="en-GB" sz="2400" i="0" dirty="0" err="1" smtClean="0"/>
              <a:t>rotonde</a:t>
            </a:r>
            <a:r>
              <a:rPr lang="en-GB" sz="2400" i="0" dirty="0" smtClean="0"/>
              <a:t>, B2B, </a:t>
            </a:r>
            <a:r>
              <a:rPr lang="en-GB" sz="2400" i="0" dirty="0" err="1" smtClean="0"/>
              <a:t>comunicazione</a:t>
            </a:r>
            <a:endParaRPr lang="en-GB" sz="2400" i="0" dirty="0" smtClean="0"/>
          </a:p>
          <a:p>
            <a:pPr eaLnBrk="1" hangingPunct="1">
              <a:lnSpc>
                <a:spcPct val="100000"/>
              </a:lnSpc>
              <a:buFont typeface="Arial" pitchFamily="34" charset="0"/>
              <a:buChar char="•"/>
              <a:defRPr/>
            </a:pPr>
            <a:r>
              <a:rPr lang="en-GB" b="1" i="0" dirty="0" smtClean="0"/>
              <a:t>Diverse location</a:t>
            </a:r>
            <a:r>
              <a:rPr lang="en-GB" i="0" dirty="0" smtClean="0"/>
              <a:t>: </a:t>
            </a:r>
            <a:r>
              <a:rPr lang="en-GB" i="0" dirty="0" err="1" smtClean="0"/>
              <a:t>Padiglione</a:t>
            </a:r>
            <a:r>
              <a:rPr lang="en-GB" i="0" dirty="0" smtClean="0"/>
              <a:t> UE, </a:t>
            </a:r>
            <a:r>
              <a:rPr lang="en-GB" i="0" dirty="0" err="1" smtClean="0"/>
              <a:t>Università</a:t>
            </a:r>
            <a:r>
              <a:rPr lang="en-GB" i="0" dirty="0" smtClean="0"/>
              <a:t> </a:t>
            </a:r>
            <a:r>
              <a:rPr lang="en-GB" i="0" dirty="0" err="1" smtClean="0"/>
              <a:t>milanesi</a:t>
            </a:r>
            <a:r>
              <a:rPr lang="en-GB" i="0" dirty="0" smtClean="0"/>
              <a:t>, hotel, JRC Ispra, location </a:t>
            </a:r>
            <a:r>
              <a:rPr lang="en-GB" i="0" dirty="0" err="1" smtClean="0"/>
              <a:t>pubbliche</a:t>
            </a:r>
            <a:endParaRPr lang="en-GB" sz="2400" i="0" dirty="0" smtClean="0"/>
          </a:p>
          <a:p>
            <a:pPr eaLnBrk="1" hangingPunct="1">
              <a:lnSpc>
                <a:spcPct val="100000"/>
              </a:lnSpc>
              <a:defRPr/>
            </a:pPr>
            <a:endParaRPr lang="en-GB" sz="2400" i="0" dirty="0" smtClean="0"/>
          </a:p>
          <a:p>
            <a:pPr eaLnBrk="1" hangingPunct="1">
              <a:defRPr/>
            </a:pPr>
            <a:endParaRPr lang="en-GB" sz="2400" i="0" dirty="0" smtClean="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8807" y="0"/>
            <a:ext cx="1515193" cy="692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286000" y="-26440715"/>
            <a:ext cx="4572000" cy="276999"/>
          </a:xfrm>
          <a:prstGeom prst="rect">
            <a:avLst/>
          </a:prstGeom>
        </p:spPr>
        <p:txBody>
          <a:bodyPr>
            <a:spAutoFit/>
          </a:bodyPr>
          <a:lstStyle/>
          <a:p>
            <a:endParaRPr lang="en-GB" sz="1200" dirty="0"/>
          </a:p>
        </p:txBody>
      </p:sp>
    </p:spTree>
    <p:extLst>
      <p:ext uri="{BB962C8B-B14F-4D97-AF65-F5344CB8AC3E}">
        <p14:creationId xmlns:p14="http://schemas.microsoft.com/office/powerpoint/2010/main" val="16000784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79512" y="260648"/>
            <a:ext cx="8229600" cy="936625"/>
          </a:xfrm>
        </p:spPr>
        <p:txBody>
          <a:bodyPr/>
          <a:lstStyle/>
          <a:p>
            <a:pPr algn="ctr">
              <a:defRPr/>
            </a:pPr>
            <a:r>
              <a:rPr lang="en-GB" dirty="0" smtClean="0"/>
              <a:t>	</a:t>
            </a:r>
            <a:r>
              <a:rPr lang="en-GB" sz="3200" dirty="0" smtClean="0"/>
              <a:t>9 </a:t>
            </a:r>
            <a:r>
              <a:rPr lang="en-GB" sz="3200" dirty="0" err="1" smtClean="0"/>
              <a:t>maggio</a:t>
            </a:r>
            <a:r>
              <a:rPr lang="en-GB" sz="3200" dirty="0" smtClean="0"/>
              <a:t> – EU "National Day</a:t>
            </a:r>
            <a:r>
              <a:rPr lang="en-GB" dirty="0" smtClean="0"/>
              <a:t>"</a:t>
            </a:r>
            <a:endParaRPr lang="en-GB" dirty="0"/>
          </a:p>
        </p:txBody>
      </p:sp>
      <p:sp>
        <p:nvSpPr>
          <p:cNvPr id="9219" name="Content Placeholder 2"/>
          <p:cNvSpPr>
            <a:spLocks noGrp="1"/>
          </p:cNvSpPr>
          <p:nvPr>
            <p:ph idx="1"/>
          </p:nvPr>
        </p:nvSpPr>
        <p:spPr>
          <a:xfrm>
            <a:off x="611560" y="1340768"/>
            <a:ext cx="8229600" cy="5119390"/>
          </a:xfrm>
        </p:spPr>
        <p:txBody>
          <a:bodyPr/>
          <a:lstStyle/>
          <a:p>
            <a:pPr eaLnBrk="1" hangingPunct="1">
              <a:lnSpc>
                <a:spcPct val="150000"/>
              </a:lnSpc>
              <a:spcBef>
                <a:spcPts val="0"/>
              </a:spcBef>
              <a:buFont typeface="Arial" pitchFamily="34" charset="0"/>
              <a:buChar char="•"/>
              <a:defRPr/>
            </a:pPr>
            <a:r>
              <a:rPr lang="en-GB" i="0" dirty="0" smtClean="0"/>
              <a:t>Diverse </a:t>
            </a:r>
            <a:r>
              <a:rPr lang="en-GB" i="0" dirty="0" err="1" smtClean="0"/>
              <a:t>iniziative</a:t>
            </a:r>
            <a:r>
              <a:rPr lang="en-GB" i="0" dirty="0" smtClean="0"/>
              <a:t> </a:t>
            </a:r>
            <a:r>
              <a:rPr lang="en-GB" i="0" dirty="0" err="1" smtClean="0"/>
              <a:t>previste</a:t>
            </a:r>
            <a:r>
              <a:rPr lang="en-GB" i="0" dirty="0" smtClean="0"/>
              <a:t> </a:t>
            </a:r>
            <a:r>
              <a:rPr lang="en-GB" i="0" dirty="0" err="1" smtClean="0"/>
              <a:t>sul</a:t>
            </a:r>
            <a:r>
              <a:rPr lang="en-GB" i="0" dirty="0" smtClean="0"/>
              <a:t> </a:t>
            </a:r>
            <a:r>
              <a:rPr lang="en-GB" i="0" dirty="0" err="1" smtClean="0"/>
              <a:t>Padiglione</a:t>
            </a:r>
            <a:r>
              <a:rPr lang="en-GB" i="0" dirty="0" smtClean="0"/>
              <a:t> </a:t>
            </a:r>
            <a:r>
              <a:rPr lang="en-GB" i="0" dirty="0" err="1" smtClean="0"/>
              <a:t>dell'UE</a:t>
            </a:r>
            <a:r>
              <a:rPr lang="en-GB" i="0" dirty="0" smtClean="0"/>
              <a:t> e in </a:t>
            </a:r>
            <a:r>
              <a:rPr lang="en-GB" i="0" dirty="0" err="1" smtClean="0"/>
              <a:t>città</a:t>
            </a:r>
            <a:r>
              <a:rPr lang="en-GB" i="0" dirty="0" smtClean="0"/>
              <a:t>:</a:t>
            </a:r>
          </a:p>
          <a:p>
            <a:pPr lvl="1" eaLnBrk="1" hangingPunct="1">
              <a:lnSpc>
                <a:spcPct val="150000"/>
              </a:lnSpc>
              <a:spcBef>
                <a:spcPts val="0"/>
              </a:spcBef>
              <a:buFont typeface="Arial" pitchFamily="34" charset="0"/>
              <a:buChar char="•"/>
              <a:defRPr/>
            </a:pPr>
            <a:r>
              <a:rPr lang="en-GB" sz="2400" dirty="0" smtClean="0"/>
              <a:t>Concerto a Milano </a:t>
            </a:r>
            <a:r>
              <a:rPr lang="en-GB" sz="2400" b="0" dirty="0" smtClean="0"/>
              <a:t>con la Nona di Beethoven,</a:t>
            </a:r>
          </a:p>
          <a:p>
            <a:pPr lvl="1" eaLnBrk="1" hangingPunct="1">
              <a:lnSpc>
                <a:spcPct val="150000"/>
              </a:lnSpc>
              <a:spcBef>
                <a:spcPts val="0"/>
              </a:spcBef>
              <a:buFont typeface="Arial" pitchFamily="34" charset="0"/>
              <a:buChar char="•"/>
              <a:defRPr/>
            </a:pPr>
            <a:r>
              <a:rPr lang="en-GB" sz="2400" i="0" dirty="0" smtClean="0"/>
              <a:t>Citizens' Dialogue </a:t>
            </a:r>
            <a:r>
              <a:rPr lang="en-GB" sz="2400" b="0" i="0" dirty="0" smtClean="0"/>
              <a:t>con </a:t>
            </a:r>
            <a:r>
              <a:rPr lang="en-GB" sz="2400" b="0" i="0" dirty="0" err="1" smtClean="0"/>
              <a:t>i</a:t>
            </a:r>
            <a:r>
              <a:rPr lang="en-GB" sz="2400" b="0" i="0" dirty="0" smtClean="0"/>
              <a:t> </a:t>
            </a:r>
            <a:r>
              <a:rPr lang="en-GB" sz="2400" b="0" i="0" dirty="0" err="1" smtClean="0"/>
              <a:t>vertici</a:t>
            </a:r>
            <a:r>
              <a:rPr lang="en-GB" sz="2400" b="0" i="0" dirty="0" smtClean="0"/>
              <a:t> di </a:t>
            </a:r>
            <a:r>
              <a:rPr lang="en-GB" sz="2400" i="0" dirty="0" smtClean="0"/>
              <a:t>PE e CE</a:t>
            </a:r>
            <a:r>
              <a:rPr lang="en-GB" sz="2400" b="0" i="0" dirty="0" smtClean="0"/>
              <a:t>,</a:t>
            </a:r>
          </a:p>
          <a:p>
            <a:pPr lvl="1" eaLnBrk="1" hangingPunct="1">
              <a:lnSpc>
                <a:spcPct val="150000"/>
              </a:lnSpc>
              <a:spcBef>
                <a:spcPts val="0"/>
              </a:spcBef>
              <a:buFont typeface="Arial" pitchFamily="34" charset="0"/>
              <a:buChar char="•"/>
              <a:defRPr/>
            </a:pPr>
            <a:r>
              <a:rPr lang="en-GB" sz="2400" dirty="0" err="1" smtClean="0"/>
              <a:t>Parata</a:t>
            </a:r>
            <a:r>
              <a:rPr lang="en-GB" sz="2400" dirty="0" smtClean="0"/>
              <a:t> </a:t>
            </a:r>
            <a:r>
              <a:rPr lang="en-GB" sz="2400" b="0" dirty="0" err="1" smtClean="0"/>
              <a:t>sul</a:t>
            </a:r>
            <a:r>
              <a:rPr lang="en-GB" sz="2400" dirty="0" smtClean="0"/>
              <a:t> </a:t>
            </a:r>
            <a:r>
              <a:rPr lang="en-GB" sz="2400" dirty="0" err="1" smtClean="0"/>
              <a:t>Sito</a:t>
            </a:r>
            <a:r>
              <a:rPr lang="en-GB" sz="2400" dirty="0" smtClean="0"/>
              <a:t> di Expo</a:t>
            </a:r>
            <a:r>
              <a:rPr lang="en-GB" sz="2400" b="0" dirty="0" smtClean="0"/>
              <a:t>,</a:t>
            </a:r>
          </a:p>
          <a:p>
            <a:pPr marL="457200" lvl="1" indent="0" eaLnBrk="1" hangingPunct="1">
              <a:lnSpc>
                <a:spcPct val="150000"/>
              </a:lnSpc>
              <a:spcBef>
                <a:spcPts val="0"/>
              </a:spcBef>
              <a:buNone/>
              <a:defRPr/>
            </a:pPr>
            <a:r>
              <a:rPr lang="en-GB" sz="2400" b="0" dirty="0" smtClean="0"/>
              <a:t>(</a:t>
            </a:r>
            <a:r>
              <a:rPr lang="en-GB" sz="2400" b="0" dirty="0" err="1" smtClean="0"/>
              <a:t>Ampia</a:t>
            </a:r>
            <a:r>
              <a:rPr lang="en-GB" sz="2400" b="0" dirty="0" smtClean="0"/>
              <a:t> </a:t>
            </a:r>
            <a:r>
              <a:rPr lang="en-GB" sz="2400" b="0" dirty="0" err="1" smtClean="0"/>
              <a:t>disponibilità</a:t>
            </a:r>
            <a:r>
              <a:rPr lang="en-GB" sz="2400" b="0" dirty="0" smtClean="0"/>
              <a:t> </a:t>
            </a:r>
            <a:r>
              <a:rPr lang="en-GB" sz="2400" b="0" dirty="0" err="1" smtClean="0"/>
              <a:t>della</a:t>
            </a:r>
            <a:r>
              <a:rPr lang="en-GB" sz="2400" b="0" dirty="0" smtClean="0"/>
              <a:t> RAI per </a:t>
            </a:r>
            <a:r>
              <a:rPr lang="en-GB" sz="2400" b="0" dirty="0" err="1" smtClean="0"/>
              <a:t>pubblicizzare</a:t>
            </a:r>
            <a:r>
              <a:rPr lang="en-GB" sz="2400" b="0" dirty="0" smtClean="0"/>
              <a:t> </a:t>
            </a:r>
            <a:r>
              <a:rPr lang="en-GB" sz="2400" b="0" dirty="0" err="1" smtClean="0"/>
              <a:t>eventi</a:t>
            </a:r>
            <a:r>
              <a:rPr lang="en-GB" sz="2400" b="0" dirty="0" smtClean="0"/>
              <a:t> di </a:t>
            </a:r>
            <a:r>
              <a:rPr lang="en-GB" sz="2400" b="0" dirty="0" err="1" smtClean="0"/>
              <a:t>questo</a:t>
            </a:r>
            <a:r>
              <a:rPr lang="en-GB" sz="2400" b="0" dirty="0" smtClean="0"/>
              <a:t> </a:t>
            </a:r>
            <a:r>
              <a:rPr lang="en-GB" sz="2400" b="0" dirty="0" err="1" smtClean="0"/>
              <a:t>giorno</a:t>
            </a:r>
            <a:r>
              <a:rPr lang="en-GB" sz="2400" b="0" dirty="0" smtClean="0"/>
              <a:t>).</a:t>
            </a:r>
          </a:p>
          <a:p>
            <a:pPr lvl="1" eaLnBrk="1" hangingPunct="1">
              <a:lnSpc>
                <a:spcPct val="150000"/>
              </a:lnSpc>
              <a:spcBef>
                <a:spcPts val="0"/>
              </a:spcBef>
              <a:buFont typeface="Arial" pitchFamily="34" charset="0"/>
              <a:buChar char="•"/>
              <a:defRPr/>
            </a:pPr>
            <a:endParaRPr lang="en-GB" sz="2000" b="0" i="0" dirty="0" smtClean="0"/>
          </a:p>
          <a:p>
            <a:pPr eaLnBrk="1" hangingPunct="1">
              <a:lnSpc>
                <a:spcPct val="100000"/>
              </a:lnSpc>
              <a:buFont typeface="Arial" pitchFamily="34" charset="0"/>
              <a:buChar char="•"/>
              <a:defRPr/>
            </a:pPr>
            <a:endParaRPr lang="en-GB" sz="2400" i="0" dirty="0" smtClean="0"/>
          </a:p>
          <a:p>
            <a:pPr eaLnBrk="1" hangingPunct="1">
              <a:lnSpc>
                <a:spcPct val="100000"/>
              </a:lnSpc>
              <a:defRPr/>
            </a:pPr>
            <a:endParaRPr lang="en-GB" sz="2400" i="0" dirty="0" smtClean="0"/>
          </a:p>
          <a:p>
            <a:pPr eaLnBrk="1" hangingPunct="1">
              <a:defRPr/>
            </a:pPr>
            <a:endParaRPr lang="en-GB" sz="2400" i="0" dirty="0" smtClean="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8807" y="0"/>
            <a:ext cx="1515193" cy="692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00784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2048"/>
            <a:ext cx="8229600" cy="936625"/>
          </a:xfrm>
        </p:spPr>
        <p:txBody>
          <a:bodyPr/>
          <a:lstStyle/>
          <a:p>
            <a:pPr algn="ctr"/>
            <a:r>
              <a:rPr lang="en-GB" dirty="0" smtClean="0"/>
              <a:t>Il </a:t>
            </a:r>
            <a:r>
              <a:rPr lang="en-GB" dirty="0" err="1" smtClean="0"/>
              <a:t>Comitato</a:t>
            </a:r>
            <a:r>
              <a:rPr lang="en-GB" dirty="0" smtClean="0"/>
              <a:t> </a:t>
            </a:r>
            <a:r>
              <a:rPr lang="en-GB" dirty="0" err="1" smtClean="0"/>
              <a:t>Scientifico</a:t>
            </a:r>
            <a:endParaRPr lang="en-GB" dirty="0"/>
          </a:p>
        </p:txBody>
      </p:sp>
      <p:sp>
        <p:nvSpPr>
          <p:cNvPr id="3" name="Content Placeholder 2"/>
          <p:cNvSpPr>
            <a:spLocks noGrp="1"/>
          </p:cNvSpPr>
          <p:nvPr>
            <p:ph idx="1"/>
          </p:nvPr>
        </p:nvSpPr>
        <p:spPr>
          <a:xfrm>
            <a:off x="457200" y="836712"/>
            <a:ext cx="8291264" cy="5472608"/>
          </a:xfrm>
        </p:spPr>
        <p:txBody>
          <a:bodyPr/>
          <a:lstStyle/>
          <a:p>
            <a:pPr marL="0" indent="0">
              <a:buNone/>
            </a:pPr>
            <a:r>
              <a:rPr lang="en-GB" sz="2000" b="1" i="0" dirty="0" smtClean="0"/>
              <a:t>Il </a:t>
            </a:r>
            <a:r>
              <a:rPr lang="en-GB" sz="2000" b="1" i="0" dirty="0" err="1" smtClean="0"/>
              <a:t>Comitato</a:t>
            </a:r>
            <a:r>
              <a:rPr lang="en-GB" sz="2000" b="1" i="0" dirty="0" smtClean="0"/>
              <a:t> </a:t>
            </a:r>
            <a:r>
              <a:rPr lang="en-GB" sz="2000" b="1" i="0" dirty="0" err="1" smtClean="0"/>
              <a:t>direttivo</a:t>
            </a:r>
            <a:r>
              <a:rPr lang="en-GB" sz="2000" b="1" i="0" dirty="0" smtClean="0"/>
              <a:t> del </a:t>
            </a:r>
            <a:r>
              <a:rPr lang="en-GB" sz="2000" b="1" i="0" dirty="0" err="1" smtClean="0">
                <a:solidFill>
                  <a:srgbClr val="C00000"/>
                </a:solidFill>
              </a:rPr>
              <a:t>programma</a:t>
            </a:r>
            <a:r>
              <a:rPr lang="en-GB" sz="2000" b="1" i="0" dirty="0" smtClean="0">
                <a:solidFill>
                  <a:srgbClr val="C00000"/>
                </a:solidFill>
              </a:rPr>
              <a:t> </a:t>
            </a:r>
            <a:r>
              <a:rPr lang="en-GB" sz="2000" b="1" i="0" dirty="0" err="1" smtClean="0">
                <a:solidFill>
                  <a:srgbClr val="C00000"/>
                </a:solidFill>
              </a:rPr>
              <a:t>scientifico</a:t>
            </a:r>
            <a:r>
              <a:rPr lang="en-GB" sz="2000" b="1" i="0" dirty="0" smtClean="0">
                <a:solidFill>
                  <a:srgbClr val="C00000"/>
                </a:solidFill>
              </a:rPr>
              <a:t> </a:t>
            </a:r>
            <a:r>
              <a:rPr lang="en-GB" sz="2000" b="1" i="0" dirty="0" err="1" smtClean="0">
                <a:solidFill>
                  <a:srgbClr val="C00000"/>
                </a:solidFill>
              </a:rPr>
              <a:t>dell'UE</a:t>
            </a:r>
            <a:r>
              <a:rPr lang="en-GB" sz="2000" b="1" i="0" dirty="0" smtClean="0">
                <a:solidFill>
                  <a:srgbClr val="C00000"/>
                </a:solidFill>
              </a:rPr>
              <a:t> </a:t>
            </a:r>
            <a:r>
              <a:rPr lang="en-GB" sz="2000" b="1" i="0" dirty="0" smtClean="0"/>
              <a:t>per Expo 2015</a:t>
            </a:r>
            <a:r>
              <a:rPr lang="en-GB" sz="2000" i="0" dirty="0" smtClean="0"/>
              <a:t> è </a:t>
            </a:r>
            <a:r>
              <a:rPr lang="en-GB" sz="2000" i="0" dirty="0" err="1" smtClean="0"/>
              <a:t>stato</a:t>
            </a:r>
            <a:r>
              <a:rPr lang="en-GB" sz="2000" i="0" dirty="0" smtClean="0"/>
              <a:t> </a:t>
            </a:r>
            <a:r>
              <a:rPr lang="en-GB" sz="2000" i="0" dirty="0" err="1" smtClean="0"/>
              <a:t>lanciato</a:t>
            </a:r>
            <a:r>
              <a:rPr lang="en-GB" sz="2000" i="0" dirty="0" smtClean="0"/>
              <a:t> </a:t>
            </a:r>
            <a:r>
              <a:rPr lang="en-GB" sz="2000" i="0" dirty="0" err="1" smtClean="0"/>
              <a:t>il</a:t>
            </a:r>
            <a:r>
              <a:rPr lang="en-GB" sz="2000" i="0" dirty="0" smtClean="0"/>
              <a:t> 21 </a:t>
            </a:r>
            <a:r>
              <a:rPr lang="en-GB" sz="2000" i="0" dirty="0" err="1" smtClean="0"/>
              <a:t>marzo</a:t>
            </a:r>
            <a:r>
              <a:rPr lang="en-GB" sz="2000" i="0" dirty="0" smtClean="0"/>
              <a:t> 2014</a:t>
            </a:r>
          </a:p>
          <a:p>
            <a:endParaRPr lang="en-GB" i="0" dirty="0"/>
          </a:p>
          <a:p>
            <a:endParaRPr lang="en-GB" i="0" dirty="0" smtClean="0"/>
          </a:p>
          <a:p>
            <a:endParaRPr lang="en-GB" i="0" dirty="0" smtClean="0"/>
          </a:p>
          <a:p>
            <a:endParaRPr lang="en-GB" i="0" dirty="0" smtClean="0"/>
          </a:p>
          <a:p>
            <a:endParaRPr lang="en-GB" i="0" dirty="0"/>
          </a:p>
          <a:p>
            <a:endParaRPr lang="en-GB" i="0" dirty="0" smtClean="0"/>
          </a:p>
          <a:p>
            <a:pPr marL="0" indent="0">
              <a:buNone/>
            </a:pPr>
            <a:endParaRPr lang="en-GB" sz="1000" b="1" i="0" dirty="0" smtClean="0"/>
          </a:p>
          <a:p>
            <a:pPr marL="0" indent="0">
              <a:spcBef>
                <a:spcPts val="1200"/>
              </a:spcBef>
              <a:spcAft>
                <a:spcPts val="1200"/>
              </a:spcAft>
              <a:buNone/>
            </a:pPr>
            <a:r>
              <a:rPr lang="en-GB" sz="2000" b="1" i="0" dirty="0" err="1" smtClean="0"/>
              <a:t>Obiettivi</a:t>
            </a:r>
            <a:endParaRPr lang="en-GB" sz="2000" b="1" i="0" dirty="0" smtClean="0"/>
          </a:p>
          <a:p>
            <a:pPr fontAlgn="auto">
              <a:spcBef>
                <a:spcPts val="0"/>
              </a:spcBef>
              <a:spcAft>
                <a:spcPts val="1200"/>
              </a:spcAft>
              <a:defRPr/>
            </a:pPr>
            <a:r>
              <a:rPr lang="en-GB" sz="1800" i="0" dirty="0" smtClean="0">
                <a:solidFill>
                  <a:srgbClr val="004494"/>
                </a:solidFill>
                <a:cs typeface="ＭＳ Ｐゴシック" charset="0"/>
              </a:rPr>
              <a:t>Un </a:t>
            </a:r>
            <a:r>
              <a:rPr lang="en-GB" sz="1800" i="0" dirty="0" err="1" smtClean="0">
                <a:solidFill>
                  <a:srgbClr val="004494"/>
                </a:solidFill>
                <a:cs typeface="ＭＳ Ｐゴシック" charset="0"/>
              </a:rPr>
              <a:t>documento</a:t>
            </a:r>
            <a:r>
              <a:rPr lang="en-GB" sz="1800" i="0" dirty="0" smtClean="0">
                <a:solidFill>
                  <a:srgbClr val="004494"/>
                </a:solidFill>
                <a:cs typeface="ＭＳ Ｐゴシック" charset="0"/>
              </a:rPr>
              <a:t> di </a:t>
            </a:r>
            <a:r>
              <a:rPr lang="en-GB" sz="1800" i="0" dirty="0" err="1" smtClean="0">
                <a:solidFill>
                  <a:srgbClr val="004494"/>
                </a:solidFill>
                <a:cs typeface="ＭＳ Ｐゴシック" charset="0"/>
              </a:rPr>
              <a:t>raccomandazione</a:t>
            </a:r>
            <a:r>
              <a:rPr lang="en-GB" sz="1800" i="0" dirty="0" smtClean="0">
                <a:solidFill>
                  <a:srgbClr val="004494"/>
                </a:solidFill>
                <a:cs typeface="ＭＳ Ｐゴシック" charset="0"/>
              </a:rPr>
              <a:t> con le </a:t>
            </a:r>
            <a:r>
              <a:rPr lang="en-GB" sz="1800" i="0" dirty="0" err="1" smtClean="0">
                <a:solidFill>
                  <a:srgbClr val="004494"/>
                </a:solidFill>
                <a:cs typeface="ＭＳ Ｐゴシック" charset="0"/>
              </a:rPr>
              <a:t>priorità</a:t>
            </a:r>
            <a:r>
              <a:rPr lang="en-GB" sz="1800" i="0" dirty="0" smtClean="0">
                <a:solidFill>
                  <a:srgbClr val="004494"/>
                </a:solidFill>
                <a:cs typeface="ＭＳ Ｐゴシック" charset="0"/>
              </a:rPr>
              <a:t> </a:t>
            </a:r>
            <a:r>
              <a:rPr lang="en-GB" sz="1800" i="0" dirty="0" err="1" smtClean="0">
                <a:solidFill>
                  <a:srgbClr val="004494"/>
                </a:solidFill>
                <a:cs typeface="ＭＳ Ｐゴシック" charset="0"/>
              </a:rPr>
              <a:t>europee</a:t>
            </a:r>
            <a:r>
              <a:rPr lang="en-GB" sz="1800" i="0" dirty="0" smtClean="0">
                <a:solidFill>
                  <a:srgbClr val="004494"/>
                </a:solidFill>
                <a:cs typeface="ＭＳ Ｐゴシック" charset="0"/>
              </a:rPr>
              <a:t> per in </a:t>
            </a:r>
            <a:r>
              <a:rPr lang="en-GB" sz="1800" i="0" dirty="0" err="1" smtClean="0">
                <a:solidFill>
                  <a:srgbClr val="004494"/>
                </a:solidFill>
                <a:cs typeface="ＭＳ Ｐゴシック" charset="0"/>
              </a:rPr>
              <a:t>tema</a:t>
            </a:r>
            <a:r>
              <a:rPr lang="en-GB" sz="1800" i="0" dirty="0" smtClean="0">
                <a:solidFill>
                  <a:srgbClr val="004494"/>
                </a:solidFill>
                <a:cs typeface="ＭＳ Ｐゴシック" charset="0"/>
              </a:rPr>
              <a:t> di </a:t>
            </a:r>
            <a:r>
              <a:rPr lang="en-GB" sz="1800" i="0" dirty="0" err="1" smtClean="0">
                <a:solidFill>
                  <a:srgbClr val="004494"/>
                </a:solidFill>
                <a:cs typeface="ＭＳ Ｐゴシック" charset="0"/>
              </a:rPr>
              <a:t>ricerca</a:t>
            </a:r>
            <a:r>
              <a:rPr lang="en-GB" sz="1800" i="0" dirty="0" smtClean="0">
                <a:solidFill>
                  <a:srgbClr val="004494"/>
                </a:solidFill>
                <a:cs typeface="ＭＳ Ｐゴシック" charset="0"/>
              </a:rPr>
              <a:t>, </a:t>
            </a:r>
            <a:r>
              <a:rPr lang="en-GB" sz="1800" i="0" dirty="0" err="1" smtClean="0">
                <a:solidFill>
                  <a:srgbClr val="004494"/>
                </a:solidFill>
                <a:cs typeface="ＭＳ Ｐゴシック" charset="0"/>
              </a:rPr>
              <a:t>sviluppo</a:t>
            </a:r>
            <a:r>
              <a:rPr lang="en-GB" sz="1800" i="0" dirty="0" smtClean="0">
                <a:solidFill>
                  <a:srgbClr val="004494"/>
                </a:solidFill>
                <a:cs typeface="ＭＳ Ｐゴシック" charset="0"/>
              </a:rPr>
              <a:t> e </a:t>
            </a:r>
            <a:r>
              <a:rPr lang="en-GB" sz="1800" i="0" dirty="0" err="1" smtClean="0">
                <a:solidFill>
                  <a:srgbClr val="004494"/>
                </a:solidFill>
                <a:cs typeface="ＭＳ Ｐゴシック" charset="0"/>
              </a:rPr>
              <a:t>innovazione</a:t>
            </a:r>
            <a:r>
              <a:rPr lang="en-GB" sz="1800" i="0" dirty="0" smtClean="0">
                <a:solidFill>
                  <a:srgbClr val="004494"/>
                </a:solidFill>
                <a:cs typeface="ＭＳ Ｐゴシック" charset="0"/>
              </a:rPr>
              <a:t> </a:t>
            </a:r>
          </a:p>
          <a:p>
            <a:pPr fontAlgn="auto">
              <a:spcBef>
                <a:spcPts val="0"/>
              </a:spcBef>
              <a:spcAft>
                <a:spcPts val="1200"/>
              </a:spcAft>
              <a:defRPr/>
            </a:pPr>
            <a:r>
              <a:rPr lang="en-GB" sz="1800" i="0" dirty="0" smtClean="0">
                <a:solidFill>
                  <a:srgbClr val="004494"/>
                </a:solidFill>
                <a:cs typeface="ＭＳ Ｐゴシック" charset="0"/>
              </a:rPr>
              <a:t>La </a:t>
            </a:r>
            <a:r>
              <a:rPr lang="en-GB" sz="1800" i="0" dirty="0" err="1" smtClean="0">
                <a:solidFill>
                  <a:srgbClr val="004494"/>
                </a:solidFill>
                <a:cs typeface="ＭＳ Ｐゴシック" charset="0"/>
              </a:rPr>
              <a:t>definizione</a:t>
            </a:r>
            <a:r>
              <a:rPr lang="en-GB" sz="1800" i="0" dirty="0" smtClean="0">
                <a:solidFill>
                  <a:srgbClr val="004494"/>
                </a:solidFill>
                <a:cs typeface="ＭＳ Ｐゴシック" charset="0"/>
              </a:rPr>
              <a:t> del </a:t>
            </a:r>
            <a:r>
              <a:rPr lang="en-GB" sz="1800" i="0" dirty="0" err="1" smtClean="0">
                <a:solidFill>
                  <a:srgbClr val="004494"/>
                </a:solidFill>
                <a:cs typeface="ＭＳ Ｐゴシック" charset="0"/>
              </a:rPr>
              <a:t>programma</a:t>
            </a:r>
            <a:r>
              <a:rPr lang="en-GB" sz="1800" i="0" dirty="0" smtClean="0">
                <a:solidFill>
                  <a:srgbClr val="004494"/>
                </a:solidFill>
                <a:cs typeface="ＭＳ Ｐゴシック" charset="0"/>
              </a:rPr>
              <a:t> di </a:t>
            </a:r>
            <a:r>
              <a:rPr lang="en-GB" sz="1800" i="0" dirty="0" err="1" smtClean="0">
                <a:solidFill>
                  <a:srgbClr val="004494"/>
                </a:solidFill>
                <a:cs typeface="ＭＳ Ｐゴシック" charset="0"/>
              </a:rPr>
              <a:t>eventi</a:t>
            </a:r>
            <a:r>
              <a:rPr lang="en-GB" sz="1800" i="0" dirty="0" smtClean="0">
                <a:solidFill>
                  <a:srgbClr val="004494"/>
                </a:solidFill>
                <a:cs typeface="ＭＳ Ｐゴシック" charset="0"/>
              </a:rPr>
              <a:t> </a:t>
            </a:r>
            <a:r>
              <a:rPr lang="en-GB" sz="1800" i="0" dirty="0" err="1" smtClean="0">
                <a:solidFill>
                  <a:srgbClr val="004494"/>
                </a:solidFill>
                <a:cs typeface="ＭＳ Ｐゴシック" charset="0"/>
              </a:rPr>
              <a:t>scientifici</a:t>
            </a:r>
            <a:r>
              <a:rPr lang="en-GB" sz="1800" i="0" dirty="0" smtClean="0">
                <a:solidFill>
                  <a:srgbClr val="004494"/>
                </a:solidFill>
                <a:cs typeface="ＭＳ Ｐゴシック" charset="0"/>
              </a:rPr>
              <a:t> (200 </a:t>
            </a:r>
            <a:r>
              <a:rPr lang="en-GB" sz="1800" i="0" dirty="0" err="1" smtClean="0">
                <a:solidFill>
                  <a:srgbClr val="004494"/>
                </a:solidFill>
                <a:cs typeface="ＭＳ Ｐゴシック" charset="0"/>
              </a:rPr>
              <a:t>eventi</a:t>
            </a:r>
            <a:r>
              <a:rPr lang="en-GB" sz="1800" i="0" dirty="0" smtClean="0">
                <a:solidFill>
                  <a:srgbClr val="004494"/>
                </a:solidFill>
                <a:cs typeface="ＭＳ Ｐゴシック" charset="0"/>
              </a:rPr>
              <a:t>)</a:t>
            </a:r>
            <a:endParaRPr lang="en-GB" sz="1800" i="0" dirty="0">
              <a:solidFill>
                <a:srgbClr val="004494"/>
              </a:solidFill>
              <a:cs typeface="ＭＳ Ｐゴシック" charset="0"/>
            </a:endParaRPr>
          </a:p>
          <a:p>
            <a:pPr fontAlgn="auto">
              <a:spcBef>
                <a:spcPts val="0"/>
              </a:spcBef>
              <a:spcAft>
                <a:spcPts val="1200"/>
              </a:spcAft>
              <a:defRPr/>
            </a:pPr>
            <a:r>
              <a:rPr lang="en-GB" sz="1800" i="0" dirty="0" err="1" smtClean="0">
                <a:solidFill>
                  <a:srgbClr val="004494"/>
                </a:solidFill>
                <a:cs typeface="ＭＳ Ｐゴシック" charset="0"/>
              </a:rPr>
              <a:t>L'organizzazione</a:t>
            </a:r>
            <a:r>
              <a:rPr lang="en-GB" sz="1800" i="0" dirty="0" smtClean="0">
                <a:solidFill>
                  <a:srgbClr val="004494"/>
                </a:solidFill>
                <a:cs typeface="ＭＳ Ｐゴシック" charset="0"/>
              </a:rPr>
              <a:t> di </a:t>
            </a:r>
            <a:r>
              <a:rPr lang="en-GB" sz="1800" i="0" dirty="0" err="1" smtClean="0">
                <a:solidFill>
                  <a:srgbClr val="004494"/>
                </a:solidFill>
                <a:cs typeface="ＭＳ Ｐゴシック" charset="0"/>
              </a:rPr>
              <a:t>attività</a:t>
            </a:r>
            <a:r>
              <a:rPr lang="en-GB" sz="1800" i="0" dirty="0" smtClean="0">
                <a:solidFill>
                  <a:srgbClr val="004494"/>
                </a:solidFill>
                <a:cs typeface="ＭＳ Ｐゴシック" charset="0"/>
              </a:rPr>
              <a:t> </a:t>
            </a:r>
            <a:r>
              <a:rPr lang="en-GB" sz="1800" i="0" dirty="0" err="1" smtClean="0">
                <a:solidFill>
                  <a:srgbClr val="004494"/>
                </a:solidFill>
                <a:cs typeface="ＭＳ Ｐゴシック" charset="0"/>
              </a:rPr>
              <a:t>complementari</a:t>
            </a:r>
            <a:endParaRPr lang="en-GB" sz="1800" b="1" i="0" dirty="0" smtClean="0"/>
          </a:p>
          <a:p>
            <a:pPr marL="0" indent="0">
              <a:buNone/>
            </a:pPr>
            <a:endParaRPr lang="en-GB" sz="2000" b="1" i="0" dirty="0" smtClean="0"/>
          </a:p>
        </p:txBody>
      </p:sp>
      <p:pic>
        <p:nvPicPr>
          <p:cNvPr id="1027" name="Picture 3" descr="P:\EVENTS\2014 03 21 Expo meeting\Low Res\2014 03 21 Expo meeting - 16 - LR.jpg"/>
          <p:cNvPicPr>
            <a:picLocks noChangeAspect="1" noChangeArrowheads="1"/>
          </p:cNvPicPr>
          <p:nvPr/>
        </p:nvPicPr>
        <p:blipFill rotWithShape="1">
          <a:blip r:embed="rId2">
            <a:extLst>
              <a:ext uri="{28A0092B-C50C-407E-A947-70E740481C1C}">
                <a14:useLocalDpi xmlns:a14="http://schemas.microsoft.com/office/drawing/2010/main" val="0"/>
              </a:ext>
            </a:extLst>
          </a:blip>
          <a:srcRect t="9023" b="16495"/>
          <a:stretch/>
        </p:blipFill>
        <p:spPr bwMode="auto">
          <a:xfrm>
            <a:off x="395536" y="1739965"/>
            <a:ext cx="4808868" cy="238306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348420" y="1556792"/>
            <a:ext cx="3814084" cy="2665345"/>
          </a:xfrm>
          <a:prstGeom prst="rect">
            <a:avLst/>
          </a:prstGeom>
          <a:noFill/>
        </p:spPr>
        <p:txBody>
          <a:bodyPr wrap="square" rtlCol="0">
            <a:spAutoFit/>
          </a:bodyPr>
          <a:lstStyle/>
          <a:p>
            <a:pPr lvl="0" eaLnBrk="0" hangingPunct="0">
              <a:spcBef>
                <a:spcPct val="20000"/>
              </a:spcBef>
              <a:buClr>
                <a:srgbClr val="0F5494"/>
              </a:buClr>
            </a:pPr>
            <a:r>
              <a:rPr lang="en-GB" sz="2000" b="0" kern="0" dirty="0" err="1" smtClean="0">
                <a:solidFill>
                  <a:srgbClr val="0F5494"/>
                </a:solidFill>
                <a:latin typeface="Verdana"/>
              </a:rPr>
              <a:t>Presidente</a:t>
            </a:r>
            <a:r>
              <a:rPr lang="en-GB" sz="2000" b="0" kern="0" dirty="0" smtClean="0">
                <a:solidFill>
                  <a:srgbClr val="0F5494"/>
                </a:solidFill>
                <a:latin typeface="Verdana"/>
              </a:rPr>
              <a:t>: </a:t>
            </a:r>
            <a:r>
              <a:rPr lang="en-GB" sz="2000" kern="0" dirty="0">
                <a:solidFill>
                  <a:srgbClr val="0F5494"/>
                </a:solidFill>
                <a:latin typeface="Verdana"/>
              </a:rPr>
              <a:t>Franz Fischler</a:t>
            </a:r>
          </a:p>
          <a:p>
            <a:pPr lvl="0" eaLnBrk="0" hangingPunct="0">
              <a:spcBef>
                <a:spcPct val="20000"/>
              </a:spcBef>
              <a:buClr>
                <a:srgbClr val="0F5494"/>
              </a:buClr>
            </a:pPr>
            <a:r>
              <a:rPr lang="en-GB" sz="1600" b="0" kern="0" dirty="0" smtClean="0">
                <a:solidFill>
                  <a:srgbClr val="0F5494"/>
                </a:solidFill>
                <a:latin typeface="Verdana"/>
              </a:rPr>
              <a:t>11 </a:t>
            </a:r>
            <a:r>
              <a:rPr lang="en-GB" sz="1600" b="0" kern="0" dirty="0" err="1" smtClean="0">
                <a:solidFill>
                  <a:srgbClr val="0F5494"/>
                </a:solidFill>
                <a:latin typeface="Verdana"/>
              </a:rPr>
              <a:t>esperti</a:t>
            </a:r>
            <a:r>
              <a:rPr lang="en-GB" sz="1600" b="0" kern="0" dirty="0" smtClean="0">
                <a:solidFill>
                  <a:srgbClr val="0F5494"/>
                </a:solidFill>
                <a:latin typeface="Verdana"/>
              </a:rPr>
              <a:t> di </a:t>
            </a:r>
            <a:r>
              <a:rPr lang="en-GB" sz="1600" b="0" kern="0" dirty="0" err="1" smtClean="0">
                <a:solidFill>
                  <a:srgbClr val="0F5494"/>
                </a:solidFill>
                <a:latin typeface="Verdana"/>
              </a:rPr>
              <a:t>fama</a:t>
            </a:r>
            <a:r>
              <a:rPr lang="en-GB" sz="1600" b="0" kern="0" dirty="0" smtClean="0">
                <a:solidFill>
                  <a:srgbClr val="0F5494"/>
                </a:solidFill>
                <a:latin typeface="Verdana"/>
              </a:rPr>
              <a:t> </a:t>
            </a:r>
            <a:r>
              <a:rPr lang="en-GB" sz="1600" b="0" kern="0" dirty="0" err="1" smtClean="0">
                <a:solidFill>
                  <a:srgbClr val="0F5494"/>
                </a:solidFill>
                <a:latin typeface="Verdana"/>
              </a:rPr>
              <a:t>internazionale</a:t>
            </a:r>
            <a:r>
              <a:rPr lang="en-GB" sz="1600" b="0" kern="0" dirty="0" smtClean="0">
                <a:solidFill>
                  <a:srgbClr val="0F5494"/>
                </a:solidFill>
                <a:latin typeface="Verdana"/>
              </a:rPr>
              <a:t>: </a:t>
            </a:r>
            <a:r>
              <a:rPr lang="en-GB" sz="1400" b="0" kern="0" dirty="0">
                <a:solidFill>
                  <a:srgbClr val="0F5494"/>
                </a:solidFill>
                <a:latin typeface="Verdana"/>
              </a:rPr>
              <a:t/>
            </a:r>
            <a:br>
              <a:rPr lang="en-GB" sz="1400" b="0" kern="0" dirty="0">
                <a:solidFill>
                  <a:srgbClr val="0F5494"/>
                </a:solidFill>
                <a:latin typeface="Verdana"/>
              </a:rPr>
            </a:br>
            <a:r>
              <a:rPr lang="en-GB" sz="1600" b="0" kern="0" dirty="0">
                <a:solidFill>
                  <a:srgbClr val="0F5494"/>
                </a:solidFill>
                <a:latin typeface="Verdana"/>
              </a:rPr>
              <a:t>Jo Swinnen (BE), Joachim von Braun (DE), Hannelore Daniel (DE), Maria Helena Saarela (FI), </a:t>
            </a:r>
            <a:r>
              <a:rPr lang="en-GB" sz="1600" b="0" kern="0" dirty="0" err="1">
                <a:solidFill>
                  <a:srgbClr val="0F5494"/>
                </a:solidFill>
                <a:latin typeface="Verdana"/>
              </a:rPr>
              <a:t>Béatrice</a:t>
            </a:r>
            <a:r>
              <a:rPr lang="en-GB" sz="1600" b="0" kern="0" dirty="0">
                <a:solidFill>
                  <a:srgbClr val="0F5494"/>
                </a:solidFill>
                <a:latin typeface="Verdana"/>
              </a:rPr>
              <a:t> Darcy-Vrillon (FR), Peter Heffernan (IR),  Claudia Sorlini (IT), Esther Kok (NL), Ewa Jakubczyk (PL), </a:t>
            </a:r>
            <a:r>
              <a:rPr lang="en-GB" sz="1600" b="0" kern="0" dirty="0" smtClean="0">
                <a:solidFill>
                  <a:srgbClr val="0F5494"/>
                </a:solidFill>
                <a:latin typeface="Verdana"/>
              </a:rPr>
              <a:t>Katarina Hedlund (SE), Tim </a:t>
            </a:r>
            <a:r>
              <a:rPr lang="en-GB" sz="1600" b="0" kern="0" dirty="0">
                <a:solidFill>
                  <a:srgbClr val="0F5494"/>
                </a:solidFill>
                <a:latin typeface="Verdana"/>
              </a:rPr>
              <a:t>Benton (UK</a:t>
            </a:r>
            <a:r>
              <a:rPr lang="en-GB" sz="1600" b="0" kern="0" dirty="0" smtClean="0">
                <a:solidFill>
                  <a:srgbClr val="0F5494"/>
                </a:solidFill>
                <a:latin typeface="Verdana"/>
              </a:rPr>
              <a:t>)</a:t>
            </a:r>
            <a:endParaRPr lang="en-GB" sz="1600" b="0" kern="0" dirty="0">
              <a:solidFill>
                <a:srgbClr val="0F5494"/>
              </a:solidFill>
              <a:latin typeface="Verdana"/>
            </a:endParaRPr>
          </a:p>
        </p:txBody>
      </p:sp>
    </p:spTree>
    <p:extLst>
      <p:ext uri="{BB962C8B-B14F-4D97-AF65-F5344CB8AC3E}">
        <p14:creationId xmlns:p14="http://schemas.microsoft.com/office/powerpoint/2010/main" val="34434394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79512" y="260648"/>
            <a:ext cx="8229600" cy="936625"/>
          </a:xfrm>
        </p:spPr>
        <p:txBody>
          <a:bodyPr/>
          <a:lstStyle/>
          <a:p>
            <a:pPr algn="ctr">
              <a:defRPr/>
            </a:pPr>
            <a:r>
              <a:rPr lang="en-GB" dirty="0" smtClean="0"/>
              <a:t>	</a:t>
            </a:r>
            <a:r>
              <a:rPr lang="en-GB" dirty="0" err="1" smtClean="0"/>
              <a:t>Volontari</a:t>
            </a:r>
            <a:r>
              <a:rPr lang="en-GB" dirty="0"/>
              <a:t> </a:t>
            </a:r>
            <a:r>
              <a:rPr lang="en-GB" dirty="0" smtClean="0"/>
              <a:t>per </a:t>
            </a:r>
            <a:r>
              <a:rPr lang="en-GB" dirty="0" err="1" smtClean="0"/>
              <a:t>il</a:t>
            </a:r>
            <a:r>
              <a:rPr lang="en-GB" dirty="0" smtClean="0"/>
              <a:t> </a:t>
            </a:r>
            <a:r>
              <a:rPr lang="en-GB" dirty="0" err="1" smtClean="0"/>
              <a:t>Padiglione</a:t>
            </a:r>
            <a:r>
              <a:rPr lang="en-GB" dirty="0" smtClean="0"/>
              <a:t> UE</a:t>
            </a:r>
            <a:endParaRPr lang="en-GB" dirty="0"/>
          </a:p>
        </p:txBody>
      </p:sp>
      <p:sp>
        <p:nvSpPr>
          <p:cNvPr id="9219" name="Content Placeholder 2"/>
          <p:cNvSpPr>
            <a:spLocks noGrp="1"/>
          </p:cNvSpPr>
          <p:nvPr>
            <p:ph idx="1"/>
          </p:nvPr>
        </p:nvSpPr>
        <p:spPr>
          <a:xfrm>
            <a:off x="611560" y="1340768"/>
            <a:ext cx="8229600" cy="5119390"/>
          </a:xfrm>
        </p:spPr>
        <p:txBody>
          <a:bodyPr/>
          <a:lstStyle/>
          <a:p>
            <a:pPr eaLnBrk="1" hangingPunct="1">
              <a:lnSpc>
                <a:spcPct val="150000"/>
              </a:lnSpc>
              <a:spcBef>
                <a:spcPts val="0"/>
              </a:spcBef>
              <a:buFont typeface="Arial" pitchFamily="34" charset="0"/>
              <a:buChar char="•"/>
              <a:defRPr/>
            </a:pPr>
            <a:r>
              <a:rPr lang="it-IT" sz="2400" b="1" i="0" dirty="0" smtClean="0"/>
              <a:t>900 giovani </a:t>
            </a:r>
            <a:r>
              <a:rPr lang="it-IT" sz="2400" i="0" dirty="0" smtClean="0"/>
              <a:t>volontari per assistere le attività previste nel padiglione,</a:t>
            </a:r>
          </a:p>
          <a:p>
            <a:pPr eaLnBrk="1" hangingPunct="1">
              <a:lnSpc>
                <a:spcPct val="150000"/>
              </a:lnSpc>
              <a:spcBef>
                <a:spcPts val="0"/>
              </a:spcBef>
              <a:buFont typeface="Arial" pitchFamily="34" charset="0"/>
              <a:buChar char="•"/>
              <a:defRPr/>
            </a:pPr>
            <a:r>
              <a:rPr lang="it-IT" b="1" i="0" dirty="0" smtClean="0"/>
              <a:t>Link con Erasmus </a:t>
            </a:r>
            <a:r>
              <a:rPr lang="it-IT" b="1" i="0" dirty="0" err="1" smtClean="0"/>
              <a:t>Student</a:t>
            </a:r>
            <a:r>
              <a:rPr lang="it-IT" b="1" i="0" dirty="0" smtClean="0"/>
              <a:t> Network,</a:t>
            </a:r>
          </a:p>
          <a:p>
            <a:pPr eaLnBrk="1" hangingPunct="1">
              <a:lnSpc>
                <a:spcPct val="150000"/>
              </a:lnSpc>
              <a:spcBef>
                <a:spcPts val="0"/>
              </a:spcBef>
              <a:buFont typeface="Arial" pitchFamily="34" charset="0"/>
              <a:buChar char="•"/>
              <a:defRPr/>
            </a:pPr>
            <a:r>
              <a:rPr lang="it-IT" sz="2400" b="1" i="0" dirty="0" smtClean="0"/>
              <a:t>Bando pubblicato su Ciessevi.org ,</a:t>
            </a:r>
          </a:p>
          <a:p>
            <a:pPr eaLnBrk="1" hangingPunct="1">
              <a:lnSpc>
                <a:spcPct val="150000"/>
              </a:lnSpc>
              <a:spcBef>
                <a:spcPts val="0"/>
              </a:spcBef>
              <a:buFont typeface="Arial" pitchFamily="34" charset="0"/>
              <a:buChar char="•"/>
              <a:defRPr/>
            </a:pPr>
            <a:r>
              <a:rPr lang="it-IT" i="0" dirty="0" smtClean="0"/>
              <a:t>Portale web ad hoc ,</a:t>
            </a:r>
          </a:p>
          <a:p>
            <a:pPr eaLnBrk="1" hangingPunct="1">
              <a:lnSpc>
                <a:spcPct val="150000"/>
              </a:lnSpc>
              <a:spcBef>
                <a:spcPts val="0"/>
              </a:spcBef>
              <a:buFont typeface="Arial" pitchFamily="34" charset="0"/>
              <a:buChar char="•"/>
              <a:defRPr/>
            </a:pPr>
            <a:r>
              <a:rPr lang="it-IT" i="0" dirty="0" smtClean="0"/>
              <a:t>Già pubblicato sul Sito della Rappresentanza,</a:t>
            </a:r>
          </a:p>
          <a:p>
            <a:pPr eaLnBrk="1" hangingPunct="1">
              <a:lnSpc>
                <a:spcPct val="150000"/>
              </a:lnSpc>
              <a:spcBef>
                <a:spcPts val="0"/>
              </a:spcBef>
              <a:buFont typeface="Arial" pitchFamily="34" charset="0"/>
              <a:buChar char="•"/>
              <a:defRPr/>
            </a:pPr>
            <a:r>
              <a:rPr lang="it-IT" i="0" dirty="0" smtClean="0"/>
              <a:t>Sarà una g</a:t>
            </a:r>
            <a:r>
              <a:rPr lang="it-IT" sz="2400" i="0" dirty="0" smtClean="0"/>
              <a:t>rande esperienza formativ</a:t>
            </a:r>
            <a:r>
              <a:rPr lang="it-IT" i="0" dirty="0" smtClean="0"/>
              <a:t>a e</a:t>
            </a:r>
            <a:r>
              <a:rPr lang="it-IT" sz="2400" i="0" dirty="0" smtClean="0"/>
              <a:t> di comunicazione.</a:t>
            </a:r>
            <a:endParaRPr lang="en-GB" sz="2400" i="0" dirty="0" smtClean="0"/>
          </a:p>
          <a:p>
            <a:pPr eaLnBrk="1" hangingPunct="1">
              <a:lnSpc>
                <a:spcPct val="100000"/>
              </a:lnSpc>
              <a:buFont typeface="Arial" pitchFamily="34" charset="0"/>
              <a:buChar char="•"/>
              <a:defRPr/>
            </a:pPr>
            <a:endParaRPr lang="en-GB" sz="2400" i="0" dirty="0" smtClean="0"/>
          </a:p>
          <a:p>
            <a:pPr eaLnBrk="1" hangingPunct="1">
              <a:lnSpc>
                <a:spcPct val="100000"/>
              </a:lnSpc>
              <a:defRPr/>
            </a:pPr>
            <a:endParaRPr lang="en-GB" sz="2400" i="0" dirty="0" smtClean="0"/>
          </a:p>
          <a:p>
            <a:pPr eaLnBrk="1" hangingPunct="1">
              <a:defRPr/>
            </a:pPr>
            <a:endParaRPr lang="en-GB" sz="2400" i="0" dirty="0" smtClean="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8807" y="0"/>
            <a:ext cx="1515193" cy="692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51312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5" name="Rectangle 5"/>
          <p:cNvSpPr>
            <a:spLocks noGrp="1" noChangeArrowheads="1"/>
          </p:cNvSpPr>
          <p:nvPr>
            <p:ph type="ctrTitle"/>
          </p:nvPr>
        </p:nvSpPr>
        <p:spPr>
          <a:xfrm>
            <a:off x="1475656" y="2636912"/>
            <a:ext cx="6336258" cy="791071"/>
          </a:xfrm>
        </p:spPr>
        <p:txBody>
          <a:bodyPr/>
          <a:lstStyle/>
          <a:p>
            <a:pPr algn="ctr"/>
            <a:r>
              <a:rPr lang="fr-BE" altLang="en-US" sz="4800" dirty="0" smtClean="0"/>
              <a:t>JRC Actions</a:t>
            </a:r>
            <a:endParaRPr lang="en-GB" altLang="en-US" sz="4800" dirty="0"/>
          </a:p>
        </p:txBody>
      </p:sp>
      <p:sp>
        <p:nvSpPr>
          <p:cNvPr id="81926" name="Rectangle 6"/>
          <p:cNvSpPr>
            <a:spLocks noGrp="1" noChangeArrowheads="1"/>
          </p:cNvSpPr>
          <p:nvPr>
            <p:ph type="subTitle" idx="1"/>
          </p:nvPr>
        </p:nvSpPr>
        <p:spPr>
          <a:xfrm>
            <a:off x="611188" y="3716338"/>
            <a:ext cx="7777236" cy="1728787"/>
          </a:xfrm>
        </p:spPr>
        <p:txBody>
          <a:bodyPr/>
          <a:lstStyle/>
          <a:p>
            <a:pPr algn="ctr"/>
            <a:r>
              <a:rPr lang="en-GB" altLang="en-US" dirty="0" smtClean="0"/>
              <a:t>Concept and contents</a:t>
            </a:r>
          </a:p>
        </p:txBody>
      </p:sp>
    </p:spTree>
    <p:extLst>
      <p:ext uri="{BB962C8B-B14F-4D97-AF65-F5344CB8AC3E}">
        <p14:creationId xmlns:p14="http://schemas.microsoft.com/office/powerpoint/2010/main" val="7310366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1"/>
          </p:nvPr>
        </p:nvSpPr>
        <p:spPr>
          <a:xfrm>
            <a:off x="467544" y="1988840"/>
            <a:ext cx="8229600" cy="4104456"/>
          </a:xfrm>
        </p:spPr>
        <p:txBody>
          <a:bodyPr/>
          <a:lstStyle/>
          <a:p>
            <a:pPr marL="0" indent="0" eaLnBrk="1" hangingPunct="1">
              <a:spcBef>
                <a:spcPts val="0"/>
              </a:spcBef>
              <a:spcAft>
                <a:spcPts val="600"/>
              </a:spcAft>
              <a:buNone/>
              <a:defRPr/>
            </a:pPr>
            <a:r>
              <a:rPr lang="en-GB" b="1" i="0" dirty="0" err="1" smtClean="0"/>
              <a:t>Programma</a:t>
            </a:r>
            <a:r>
              <a:rPr lang="en-GB" b="1" i="0" dirty="0" smtClean="0"/>
              <a:t>: </a:t>
            </a:r>
          </a:p>
          <a:p>
            <a:pPr marL="857250" lvl="1" indent="-457200" eaLnBrk="1" hangingPunct="1">
              <a:spcBef>
                <a:spcPts val="0"/>
              </a:spcBef>
              <a:spcAft>
                <a:spcPts val="600"/>
              </a:spcAft>
              <a:buFont typeface="+mj-lt"/>
              <a:buAutoNum type="arabicPeriod"/>
              <a:defRPr/>
            </a:pPr>
            <a:r>
              <a:rPr lang="en-GB" sz="2400" b="0" i="0" dirty="0"/>
              <a:t>Sylvia's Lab </a:t>
            </a:r>
            <a:r>
              <a:rPr lang="en-GB" sz="2400" b="0" i="0" dirty="0" smtClean="0"/>
              <a:t>(la </a:t>
            </a:r>
            <a:r>
              <a:rPr lang="en-GB" sz="2400" b="0" i="0" dirty="0" err="1" smtClean="0"/>
              <a:t>ricerca</a:t>
            </a:r>
            <a:r>
              <a:rPr lang="en-GB" sz="2400" b="0" i="0" dirty="0" smtClean="0"/>
              <a:t> </a:t>
            </a:r>
            <a:r>
              <a:rPr lang="en-GB" sz="2400" b="0" i="0" dirty="0" err="1" smtClean="0"/>
              <a:t>nel</a:t>
            </a:r>
            <a:r>
              <a:rPr lang="en-GB" sz="2400" b="0" i="0" dirty="0" smtClean="0"/>
              <a:t> </a:t>
            </a:r>
            <a:r>
              <a:rPr lang="en-GB" sz="2400" b="0" i="0" dirty="0" err="1" smtClean="0"/>
              <a:t>settore</a:t>
            </a:r>
            <a:r>
              <a:rPr lang="en-GB" sz="2400" b="0" i="0" dirty="0" smtClean="0"/>
              <a:t> </a:t>
            </a:r>
            <a:r>
              <a:rPr lang="en-GB" sz="2400" b="0" i="0" dirty="0" err="1" smtClean="0"/>
              <a:t>dell'alimentazione</a:t>
            </a:r>
            <a:r>
              <a:rPr lang="en-GB" sz="2400" b="0" i="0" dirty="0" smtClean="0"/>
              <a:t>)</a:t>
            </a:r>
            <a:endParaRPr lang="en-GB" sz="2400" b="0" i="0" dirty="0"/>
          </a:p>
          <a:p>
            <a:pPr marL="857250" lvl="1" indent="-457200" eaLnBrk="1" hangingPunct="1">
              <a:spcBef>
                <a:spcPts val="0"/>
              </a:spcBef>
              <a:spcAft>
                <a:spcPts val="600"/>
              </a:spcAft>
              <a:buFont typeface="+mj-lt"/>
              <a:buAutoNum type="arabicPeriod"/>
              <a:defRPr/>
            </a:pPr>
            <a:r>
              <a:rPr lang="en-GB" sz="2400" b="0" i="0" dirty="0" smtClean="0"/>
              <a:t>Visitors' Centre </a:t>
            </a:r>
            <a:endParaRPr lang="en-GB" sz="2400" b="0" dirty="0"/>
          </a:p>
          <a:p>
            <a:pPr marL="857250" lvl="1" indent="-457200" eaLnBrk="1" hangingPunct="1">
              <a:spcBef>
                <a:spcPts val="0"/>
              </a:spcBef>
              <a:spcAft>
                <a:spcPts val="600"/>
              </a:spcAft>
              <a:buFont typeface="+mj-lt"/>
              <a:buAutoNum type="arabicPeriod"/>
              <a:defRPr/>
            </a:pPr>
            <a:r>
              <a:rPr lang="en-GB" sz="2400" b="0" i="0" dirty="0" smtClean="0"/>
              <a:t>Tour del </a:t>
            </a:r>
            <a:r>
              <a:rPr lang="en-GB" sz="2400" b="0" i="0" dirty="0" err="1" smtClean="0"/>
              <a:t>Sito</a:t>
            </a:r>
            <a:r>
              <a:rPr lang="en-GB" sz="2400" b="0" i="0" dirty="0" smtClean="0"/>
              <a:t> di Ispra</a:t>
            </a:r>
          </a:p>
          <a:p>
            <a:pPr marL="0" indent="0" algn="ctr" eaLnBrk="1" hangingPunct="1">
              <a:spcBef>
                <a:spcPts val="0"/>
              </a:spcBef>
              <a:spcAft>
                <a:spcPts val="600"/>
              </a:spcAft>
              <a:buNone/>
              <a:defRPr/>
            </a:pPr>
            <a:r>
              <a:rPr lang="en-GB" b="1" i="0" u="sng" dirty="0" err="1" smtClean="0">
                <a:solidFill>
                  <a:srgbClr val="00B050"/>
                </a:solidFill>
              </a:rPr>
              <a:t>Registrazione</a:t>
            </a:r>
            <a:r>
              <a:rPr lang="en-GB" b="1" i="0" u="sng" dirty="0" smtClean="0">
                <a:solidFill>
                  <a:srgbClr val="00B050"/>
                </a:solidFill>
              </a:rPr>
              <a:t> on-line  (EU Expo Website)</a:t>
            </a:r>
          </a:p>
          <a:p>
            <a:pPr lvl="1">
              <a:buFont typeface="Wingdings" panose="05000000000000000000" pitchFamily="2" charset="2"/>
              <a:buChar char="q"/>
              <a:defRPr/>
            </a:pPr>
            <a:r>
              <a:rPr lang="en-GB" sz="2400" b="0" dirty="0" smtClean="0"/>
              <a:t>Tours </a:t>
            </a:r>
            <a:r>
              <a:rPr lang="en-GB" sz="2400" b="0" dirty="0" err="1" smtClean="0"/>
              <a:t>visitatori</a:t>
            </a:r>
            <a:r>
              <a:rPr lang="en-GB" sz="2400" b="0" dirty="0" smtClean="0"/>
              <a:t>: </a:t>
            </a:r>
            <a:r>
              <a:rPr lang="en-GB" sz="2400" b="0" i="0" dirty="0" smtClean="0"/>
              <a:t>1alla </a:t>
            </a:r>
            <a:r>
              <a:rPr lang="en-GB" sz="2400" b="0" i="0" dirty="0" err="1" smtClean="0"/>
              <a:t>settimana</a:t>
            </a:r>
            <a:r>
              <a:rPr lang="en-GB" sz="2400" b="0" i="0" dirty="0" smtClean="0"/>
              <a:t>, due in </a:t>
            </a:r>
            <a:r>
              <a:rPr lang="en-GB" sz="2400" b="0" i="0" dirty="0" err="1" smtClean="0"/>
              <a:t>luglio</a:t>
            </a:r>
            <a:r>
              <a:rPr lang="en-GB" sz="2400" b="0" i="0" dirty="0" smtClean="0"/>
              <a:t> e </a:t>
            </a:r>
            <a:r>
              <a:rPr lang="en-GB" sz="2400" b="0" i="0" dirty="0" err="1" smtClean="0"/>
              <a:t>agosto</a:t>
            </a:r>
            <a:endParaRPr lang="en-GB" sz="2400" b="0" i="0" dirty="0" smtClean="0"/>
          </a:p>
          <a:p>
            <a:pPr lvl="1">
              <a:buFont typeface="Wingdings" panose="05000000000000000000" pitchFamily="2" charset="2"/>
              <a:buChar char="q"/>
              <a:defRPr/>
            </a:pPr>
            <a:r>
              <a:rPr lang="en-GB" sz="2400" b="0" dirty="0" err="1" smtClean="0"/>
              <a:t>Visite</a:t>
            </a:r>
            <a:r>
              <a:rPr lang="en-GB" sz="2400" b="0" dirty="0" smtClean="0"/>
              <a:t> per le </a:t>
            </a:r>
            <a:r>
              <a:rPr lang="en-GB" sz="2400" b="0" dirty="0" err="1" smtClean="0"/>
              <a:t>scuole</a:t>
            </a:r>
            <a:r>
              <a:rPr lang="en-GB" sz="2400" b="0" dirty="0" smtClean="0"/>
              <a:t>: </a:t>
            </a:r>
            <a:r>
              <a:rPr lang="en-GB" sz="2400" b="0" dirty="0"/>
              <a:t>3 </a:t>
            </a:r>
            <a:r>
              <a:rPr lang="en-GB" sz="2400" b="0" dirty="0" err="1" smtClean="0"/>
              <a:t>giorni</a:t>
            </a:r>
            <a:r>
              <a:rPr lang="en-GB" sz="2400" b="0" dirty="0" smtClean="0"/>
              <a:t> a </a:t>
            </a:r>
            <a:r>
              <a:rPr lang="en-GB" sz="2400" b="0" dirty="0" err="1" smtClean="0"/>
              <a:t>settimana</a:t>
            </a:r>
            <a:endParaRPr lang="en-GB" sz="2400" b="0" dirty="0" smtClean="0"/>
          </a:p>
          <a:p>
            <a:pPr marL="0" indent="0" eaLnBrk="1" hangingPunct="1">
              <a:buNone/>
              <a:defRPr/>
            </a:pPr>
            <a:endParaRPr lang="en-GB" sz="2400" i="0" dirty="0" smtClean="0"/>
          </a:p>
        </p:txBody>
      </p:sp>
      <p:sp>
        <p:nvSpPr>
          <p:cNvPr id="9218" name="Title 1"/>
          <p:cNvSpPr>
            <a:spLocks noGrp="1"/>
          </p:cNvSpPr>
          <p:nvPr>
            <p:ph type="title"/>
          </p:nvPr>
        </p:nvSpPr>
        <p:spPr>
          <a:xfrm>
            <a:off x="189967" y="764704"/>
            <a:ext cx="8229600" cy="1296665"/>
          </a:xfrm>
        </p:spPr>
        <p:txBody>
          <a:bodyPr/>
          <a:lstStyle/>
          <a:p>
            <a:pPr algn="ctr">
              <a:defRPr/>
            </a:pPr>
            <a:r>
              <a:rPr lang="en-GB" dirty="0" smtClean="0"/>
              <a:t>	JRC EXPO Tours</a:t>
            </a:r>
            <a:br>
              <a:rPr lang="en-GB" dirty="0" smtClean="0"/>
            </a:br>
            <a:r>
              <a:rPr lang="en-GB" dirty="0" err="1" smtClean="0"/>
              <a:t>Sito</a:t>
            </a:r>
            <a:r>
              <a:rPr lang="en-GB" dirty="0" smtClean="0"/>
              <a:t> del JRC di Ispra </a:t>
            </a:r>
            <a:endParaRPr lang="en-GB"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8807" y="0"/>
            <a:ext cx="1515193" cy="692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bwMode="auto">
          <a:xfrm>
            <a:off x="1475656" y="3933056"/>
            <a:ext cx="6480720" cy="288032"/>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3" name="Rounded Rectangle 2"/>
          <p:cNvSpPr/>
          <p:nvPr/>
        </p:nvSpPr>
        <p:spPr bwMode="auto">
          <a:xfrm>
            <a:off x="8386403" y="4077072"/>
            <a:ext cx="914400" cy="914400"/>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30181868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512415"/>
            <a:ext cx="8229600" cy="936625"/>
          </a:xfrm>
        </p:spPr>
        <p:txBody>
          <a:bodyPr/>
          <a:lstStyle/>
          <a:p>
            <a:pPr algn="ctr"/>
            <a:r>
              <a:rPr lang="en-US" altLang="en-US" dirty="0" smtClean="0"/>
              <a:t>Sylvia's lab as new part of the </a:t>
            </a:r>
            <a:r>
              <a:rPr lang="en-US" altLang="en-US" dirty="0" err="1" smtClean="0"/>
              <a:t>Visitors'Centre</a:t>
            </a:r>
            <a:endParaRPr lang="en-US" altLang="en-US" dirty="0"/>
          </a:p>
        </p:txBody>
      </p:sp>
      <p:sp>
        <p:nvSpPr>
          <p:cNvPr id="83971" name="Rectangle 3"/>
          <p:cNvSpPr>
            <a:spLocks noGrp="1" noChangeArrowheads="1"/>
          </p:cNvSpPr>
          <p:nvPr>
            <p:ph type="body" idx="1"/>
          </p:nvPr>
        </p:nvSpPr>
        <p:spPr>
          <a:xfrm>
            <a:off x="457200" y="1988840"/>
            <a:ext cx="8229600" cy="3529013"/>
          </a:xfrm>
        </p:spPr>
        <p:txBody>
          <a:bodyPr/>
          <a:lstStyle/>
          <a:p>
            <a:r>
              <a:rPr lang="en-US" altLang="en-US" sz="1800" dirty="0" err="1" smtClean="0"/>
              <a:t>Unione</a:t>
            </a:r>
            <a:r>
              <a:rPr lang="en-US" altLang="en-US" sz="1800" dirty="0" smtClean="0"/>
              <a:t> e </a:t>
            </a:r>
            <a:r>
              <a:rPr lang="en-US" altLang="en-US" sz="1800" dirty="0" err="1" smtClean="0"/>
              <a:t>richiamo</a:t>
            </a:r>
            <a:r>
              <a:rPr lang="en-US" altLang="en-US" sz="1800" dirty="0" smtClean="0"/>
              <a:t> a EXPO 2015 e </a:t>
            </a:r>
            <a:r>
              <a:rPr lang="en-US" altLang="en-US" sz="1800" dirty="0" err="1" smtClean="0"/>
              <a:t>alle</a:t>
            </a:r>
            <a:r>
              <a:rPr lang="en-US" altLang="en-US" sz="1800" dirty="0" smtClean="0"/>
              <a:t> </a:t>
            </a:r>
            <a:r>
              <a:rPr lang="en-US" altLang="en-US" sz="1800" dirty="0" err="1" smtClean="0"/>
              <a:t>attività</a:t>
            </a:r>
            <a:r>
              <a:rPr lang="en-US" altLang="en-US" sz="1800" dirty="0" smtClean="0"/>
              <a:t> del JRC</a:t>
            </a:r>
            <a:endParaRPr lang="en-US" altLang="en-US" sz="1800" dirty="0"/>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4328" y="2160849"/>
            <a:ext cx="1476053" cy="2360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76" y="2780928"/>
            <a:ext cx="5486400" cy="322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4572000" y="4269184"/>
            <a:ext cx="4392488" cy="1536080"/>
            <a:chOff x="4355976" y="3718855"/>
            <a:chExt cx="4392488" cy="1536080"/>
          </a:xfrm>
        </p:grpSpPr>
        <p:sp>
          <p:nvSpPr>
            <p:cNvPr id="14" name="Oval 13"/>
            <p:cNvSpPr/>
            <p:nvPr/>
          </p:nvSpPr>
          <p:spPr>
            <a:xfrm>
              <a:off x="4355976" y="3718855"/>
              <a:ext cx="2682729" cy="15128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n-GB" sz="1600" b="1" dirty="0" smtClean="0">
                  <a:solidFill>
                    <a:srgbClr val="376092"/>
                  </a:solidFill>
                  <a:effectLst/>
                  <a:ea typeface="Calibri"/>
                  <a:cs typeface="Times New Roman"/>
                </a:rPr>
                <a:t>EU food policies</a:t>
              </a:r>
              <a:endParaRPr lang="en-GB" sz="1100" dirty="0">
                <a:effectLst/>
                <a:ea typeface="Calibri"/>
                <a:cs typeface="Times New Roman"/>
              </a:endParaRPr>
            </a:p>
          </p:txBody>
        </p:sp>
        <p:sp>
          <p:nvSpPr>
            <p:cNvPr id="16" name="Text Box 2"/>
            <p:cNvSpPr txBox="1">
              <a:spLocks noChangeArrowheads="1"/>
            </p:cNvSpPr>
            <p:nvPr/>
          </p:nvSpPr>
          <p:spPr bwMode="auto">
            <a:xfrm>
              <a:off x="6228184" y="4247697"/>
              <a:ext cx="810521" cy="541102"/>
            </a:xfrm>
            <a:prstGeom prst="rect">
              <a:avLst/>
            </a:prstGeom>
            <a:no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100" b="1" dirty="0" smtClean="0">
                  <a:solidFill>
                    <a:srgbClr val="984807"/>
                  </a:solidFill>
                  <a:effectLst/>
                  <a:latin typeface="+mn-lt"/>
                  <a:ea typeface="Calibri"/>
                  <a:cs typeface="Times New Roman"/>
                </a:rPr>
                <a:t>Sylvia's </a:t>
              </a:r>
              <a:r>
                <a:rPr lang="en-GB" sz="1100" b="1" dirty="0">
                  <a:solidFill>
                    <a:srgbClr val="984807"/>
                  </a:solidFill>
                  <a:effectLst/>
                  <a:latin typeface="+mn-lt"/>
                  <a:ea typeface="Calibri"/>
                  <a:cs typeface="Times New Roman"/>
                </a:rPr>
                <a:t>Lab</a:t>
              </a:r>
              <a:endParaRPr lang="en-GB" sz="1100" dirty="0">
                <a:effectLst/>
                <a:latin typeface="+mn-lt"/>
                <a:ea typeface="Calibri"/>
                <a:cs typeface="Times New Roman"/>
              </a:endParaRPr>
            </a:p>
          </p:txBody>
        </p:sp>
        <p:sp>
          <p:nvSpPr>
            <p:cNvPr id="11" name="Oval 10"/>
            <p:cNvSpPr/>
            <p:nvPr/>
          </p:nvSpPr>
          <p:spPr>
            <a:xfrm>
              <a:off x="6217096" y="3742097"/>
              <a:ext cx="2531368" cy="1512838"/>
            </a:xfrm>
            <a:prstGeom prst="ellipse">
              <a:avLst/>
            </a:prstGeom>
            <a:noFill/>
          </p:spPr>
          <p:style>
            <a:lnRef idx="2">
              <a:schemeClr val="accent3">
                <a:shade val="50000"/>
              </a:schemeClr>
            </a:lnRef>
            <a:fillRef idx="1">
              <a:schemeClr val="accent3"/>
            </a:fillRef>
            <a:effectRef idx="0">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r">
                <a:lnSpc>
                  <a:spcPct val="115000"/>
                </a:lnSpc>
                <a:spcAft>
                  <a:spcPts val="1000"/>
                </a:spcAft>
              </a:pPr>
              <a:r>
                <a:rPr lang="en-GB" sz="1600" b="1" dirty="0" smtClean="0">
                  <a:solidFill>
                    <a:srgbClr val="4F6228"/>
                  </a:solidFill>
                  <a:effectLst/>
                  <a:ea typeface="Calibri"/>
                  <a:cs typeface="Times New Roman"/>
                </a:rPr>
                <a:t>    JRC research</a:t>
              </a:r>
              <a:endParaRPr lang="en-GB" sz="1100" dirty="0">
                <a:effectLst/>
                <a:ea typeface="Calibri"/>
                <a:cs typeface="Times New Roman"/>
              </a:endParaRPr>
            </a:p>
          </p:txBody>
        </p:sp>
      </p:grpSp>
    </p:spTree>
    <p:extLst>
      <p:ext uri="{BB962C8B-B14F-4D97-AF65-F5344CB8AC3E}">
        <p14:creationId xmlns:p14="http://schemas.microsoft.com/office/powerpoint/2010/main" val="20918726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288" y="476672"/>
            <a:ext cx="8229600" cy="767928"/>
          </a:xfrm>
        </p:spPr>
        <p:txBody>
          <a:bodyPr/>
          <a:lstStyle/>
          <a:p>
            <a:pPr algn="ctr"/>
            <a:r>
              <a:rPr lang="en-GB" sz="3200" dirty="0" smtClean="0"/>
              <a:t>Expo Milano 2015</a:t>
            </a:r>
            <a:endParaRPr lang="en-GB" sz="3200" dirty="0"/>
          </a:p>
        </p:txBody>
      </p:sp>
      <p:sp>
        <p:nvSpPr>
          <p:cNvPr id="4" name="Slide Number Placeholder 3"/>
          <p:cNvSpPr>
            <a:spLocks noGrp="1"/>
          </p:cNvSpPr>
          <p:nvPr>
            <p:ph type="sldNum" sz="quarter" idx="12"/>
          </p:nvPr>
        </p:nvSpPr>
        <p:spPr/>
        <p:txBody>
          <a:bodyPr/>
          <a:lstStyle/>
          <a:p>
            <a:pPr>
              <a:defRPr/>
            </a:pPr>
            <a:fld id="{CEF6C892-1E77-4772-8938-F681FE1B72B6}" type="slidenum">
              <a:rPr lang="en-GB" smtClean="0"/>
              <a:pPr>
                <a:defRPr/>
              </a:pPr>
              <a:t>2</a:t>
            </a:fld>
            <a:endParaRPr lang="en-GB"/>
          </a:p>
        </p:txBody>
      </p:sp>
      <p:sp>
        <p:nvSpPr>
          <p:cNvPr id="77828" name="Rectangle 5"/>
          <p:cNvSpPr>
            <a:spLocks noChangeArrowheads="1"/>
          </p:cNvSpPr>
          <p:nvPr/>
        </p:nvSpPr>
        <p:spPr bwMode="auto">
          <a:xfrm>
            <a:off x="0" y="1484313"/>
            <a:ext cx="87487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algn="ctr" eaLnBrk="1" hangingPunct="1">
              <a:lnSpc>
                <a:spcPct val="100000"/>
              </a:lnSpc>
              <a:buClrTx/>
              <a:buFontTx/>
              <a:buNone/>
            </a:pPr>
            <a:r>
              <a:rPr lang="en-GB" altLang="en-US" sz="2800" b="1" dirty="0" smtClean="0">
                <a:solidFill>
                  <a:srgbClr val="00B050"/>
                </a:solidFill>
                <a:cs typeface="Arial" pitchFamily="34" charset="0"/>
              </a:rPr>
              <a:t>"</a:t>
            </a:r>
            <a:r>
              <a:rPr lang="en-GB" altLang="en-US" sz="2800" dirty="0" err="1" smtClean="0">
                <a:solidFill>
                  <a:srgbClr val="00B050"/>
                </a:solidFill>
                <a:cs typeface="Arial" pitchFamily="34" charset="0"/>
              </a:rPr>
              <a:t>Nutrire</a:t>
            </a:r>
            <a:r>
              <a:rPr lang="en-GB" altLang="en-US" sz="2800" dirty="0" smtClean="0">
                <a:solidFill>
                  <a:srgbClr val="00B050"/>
                </a:solidFill>
                <a:cs typeface="Arial" pitchFamily="34" charset="0"/>
              </a:rPr>
              <a:t> </a:t>
            </a:r>
            <a:r>
              <a:rPr lang="en-GB" altLang="en-US" sz="2800" dirty="0" err="1" smtClean="0">
                <a:solidFill>
                  <a:srgbClr val="00B050"/>
                </a:solidFill>
                <a:cs typeface="Arial" pitchFamily="34" charset="0"/>
              </a:rPr>
              <a:t>il</a:t>
            </a:r>
            <a:r>
              <a:rPr lang="en-GB" altLang="en-US" sz="2800" dirty="0" smtClean="0">
                <a:solidFill>
                  <a:srgbClr val="00B050"/>
                </a:solidFill>
                <a:cs typeface="Arial" pitchFamily="34" charset="0"/>
              </a:rPr>
              <a:t> </a:t>
            </a:r>
            <a:r>
              <a:rPr lang="en-GB" altLang="en-US" sz="2800" dirty="0" err="1" smtClean="0">
                <a:solidFill>
                  <a:srgbClr val="00B050"/>
                </a:solidFill>
                <a:cs typeface="Arial" pitchFamily="34" charset="0"/>
              </a:rPr>
              <a:t>pianeta</a:t>
            </a:r>
            <a:r>
              <a:rPr lang="en-GB" altLang="en-US" sz="2800" dirty="0" smtClean="0">
                <a:solidFill>
                  <a:srgbClr val="00B050"/>
                </a:solidFill>
                <a:cs typeface="Arial" pitchFamily="34" charset="0"/>
              </a:rPr>
              <a:t>, </a:t>
            </a:r>
            <a:r>
              <a:rPr lang="en-GB" altLang="en-US" sz="2800" dirty="0" err="1" smtClean="0">
                <a:solidFill>
                  <a:srgbClr val="00B050"/>
                </a:solidFill>
                <a:cs typeface="Arial" pitchFamily="34" charset="0"/>
              </a:rPr>
              <a:t>e</a:t>
            </a:r>
            <a:r>
              <a:rPr lang="en-GB" altLang="en-US" sz="2800" b="1" dirty="0" err="1" smtClean="0">
                <a:solidFill>
                  <a:srgbClr val="00B050"/>
                </a:solidFill>
                <a:cs typeface="Arial" pitchFamily="34" charset="0"/>
              </a:rPr>
              <a:t>nergia</a:t>
            </a:r>
            <a:r>
              <a:rPr lang="en-GB" altLang="en-US" sz="2800" b="1" dirty="0" smtClean="0">
                <a:solidFill>
                  <a:srgbClr val="00B050"/>
                </a:solidFill>
                <a:cs typeface="Arial" pitchFamily="34" charset="0"/>
              </a:rPr>
              <a:t> per la vita"</a:t>
            </a:r>
            <a:endParaRPr lang="en-GB" altLang="en-US" sz="2800" dirty="0">
              <a:solidFill>
                <a:srgbClr val="00B050"/>
              </a:solidFill>
              <a:latin typeface="Calibri" pitchFamily="34" charset="0"/>
              <a:cs typeface="Arial" pitchFamily="34" charset="0"/>
            </a:endParaRPr>
          </a:p>
        </p:txBody>
      </p:sp>
      <p:sp>
        <p:nvSpPr>
          <p:cNvPr id="77829" name="Rectangle 6"/>
          <p:cNvSpPr>
            <a:spLocks noChangeArrowheads="1"/>
          </p:cNvSpPr>
          <p:nvPr/>
        </p:nvSpPr>
        <p:spPr bwMode="auto">
          <a:xfrm>
            <a:off x="917575" y="2910255"/>
            <a:ext cx="783113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algn="r" eaLnBrk="1" hangingPunct="1">
              <a:lnSpc>
                <a:spcPct val="100000"/>
              </a:lnSpc>
              <a:buClrTx/>
              <a:buFontTx/>
              <a:buNone/>
            </a:pPr>
            <a:r>
              <a:rPr lang="en-GB" altLang="en-US" sz="2000" b="0" dirty="0">
                <a:cs typeface="Arial" pitchFamily="34" charset="0"/>
              </a:rPr>
              <a:t>147 </a:t>
            </a:r>
            <a:r>
              <a:rPr lang="en-GB" altLang="en-US" sz="2000" b="0" dirty="0" err="1" smtClean="0">
                <a:cs typeface="Arial" pitchFamily="34" charset="0"/>
              </a:rPr>
              <a:t>Paesi</a:t>
            </a:r>
            <a:r>
              <a:rPr lang="en-GB" altLang="en-US" sz="2000" b="0" dirty="0" smtClean="0">
                <a:cs typeface="Arial" pitchFamily="34" charset="0"/>
              </a:rPr>
              <a:t> e </a:t>
            </a:r>
            <a:r>
              <a:rPr lang="en-GB" altLang="en-US" sz="2000" b="0" dirty="0" err="1" smtClean="0">
                <a:cs typeface="Arial" pitchFamily="34" charset="0"/>
              </a:rPr>
              <a:t>Organizzazioni</a:t>
            </a:r>
            <a:r>
              <a:rPr lang="en-GB" altLang="en-US" sz="2000" b="0" dirty="0" smtClean="0">
                <a:cs typeface="Arial" pitchFamily="34" charset="0"/>
              </a:rPr>
              <a:t> </a:t>
            </a:r>
            <a:r>
              <a:rPr lang="en-GB" altLang="en-US" sz="2000" b="0" dirty="0" err="1">
                <a:cs typeface="Arial" pitchFamily="34" charset="0"/>
              </a:rPr>
              <a:t>I</a:t>
            </a:r>
            <a:r>
              <a:rPr lang="en-GB" altLang="en-US" sz="2000" b="0" dirty="0" err="1" smtClean="0">
                <a:cs typeface="Arial" pitchFamily="34" charset="0"/>
              </a:rPr>
              <a:t>nternazionali</a:t>
            </a:r>
            <a:r>
              <a:rPr lang="en-GB" altLang="en-US" sz="2000" b="0" dirty="0" smtClean="0">
                <a:cs typeface="Arial" pitchFamily="34" charset="0"/>
              </a:rPr>
              <a:t>      </a:t>
            </a:r>
          </a:p>
          <a:p>
            <a:pPr algn="r" eaLnBrk="1" hangingPunct="1">
              <a:lnSpc>
                <a:spcPct val="100000"/>
              </a:lnSpc>
              <a:buClrTx/>
              <a:buFontTx/>
              <a:buNone/>
            </a:pPr>
            <a:r>
              <a:rPr lang="en-GB" altLang="en-US" sz="2000" b="0" dirty="0">
                <a:cs typeface="Arial" pitchFamily="34" charset="0"/>
              </a:rPr>
              <a:t/>
            </a:r>
            <a:br>
              <a:rPr lang="en-GB" altLang="en-US" sz="2000" b="0" dirty="0">
                <a:cs typeface="Arial" pitchFamily="34" charset="0"/>
              </a:rPr>
            </a:br>
            <a:r>
              <a:rPr lang="en-GB" altLang="en-US" sz="2000" b="0" dirty="0" smtClean="0">
                <a:cs typeface="Arial" pitchFamily="34" charset="0"/>
              </a:rPr>
              <a:t>94% </a:t>
            </a:r>
            <a:r>
              <a:rPr lang="en-GB" altLang="en-US" sz="2000" b="0" dirty="0" err="1" smtClean="0">
                <a:cs typeface="Arial" pitchFamily="34" charset="0"/>
              </a:rPr>
              <a:t>della</a:t>
            </a:r>
            <a:r>
              <a:rPr lang="en-GB" altLang="en-US" sz="2000" b="0" dirty="0" smtClean="0">
                <a:cs typeface="Arial" pitchFamily="34" charset="0"/>
              </a:rPr>
              <a:t> </a:t>
            </a:r>
            <a:r>
              <a:rPr lang="en-GB" altLang="en-US" sz="2000" b="0" dirty="0" err="1" smtClean="0">
                <a:cs typeface="Arial" pitchFamily="34" charset="0"/>
              </a:rPr>
              <a:t>popolazione</a:t>
            </a:r>
            <a:r>
              <a:rPr lang="en-GB" altLang="en-US" sz="2000" b="0" dirty="0" smtClean="0">
                <a:cs typeface="Arial" pitchFamily="34" charset="0"/>
              </a:rPr>
              <a:t> </a:t>
            </a:r>
            <a:r>
              <a:rPr lang="en-GB" altLang="en-US" sz="2000" b="0" dirty="0" err="1" smtClean="0">
                <a:cs typeface="Arial" pitchFamily="34" charset="0"/>
              </a:rPr>
              <a:t>mondiale</a:t>
            </a:r>
            <a:r>
              <a:rPr lang="en-GB" altLang="en-US" sz="2000" b="0" dirty="0" smtClean="0">
                <a:cs typeface="Arial" pitchFamily="34" charset="0"/>
              </a:rPr>
              <a:t> </a:t>
            </a:r>
            <a:r>
              <a:rPr lang="en-GB" altLang="en-US" sz="2000" b="0" dirty="0" err="1" smtClean="0">
                <a:cs typeface="Arial" pitchFamily="34" charset="0"/>
              </a:rPr>
              <a:t>rappresentata</a:t>
            </a:r>
            <a:endParaRPr lang="en-GB" altLang="en-US" sz="2000" b="0" dirty="0" smtClean="0">
              <a:cs typeface="Arial" pitchFamily="34" charset="0"/>
            </a:endParaRPr>
          </a:p>
          <a:p>
            <a:pPr algn="r" eaLnBrk="1" hangingPunct="1">
              <a:lnSpc>
                <a:spcPct val="100000"/>
              </a:lnSpc>
              <a:buClrTx/>
              <a:buFontTx/>
              <a:buNone/>
            </a:pPr>
            <a:r>
              <a:rPr lang="fr-FR" altLang="en-US" sz="2000" b="0" dirty="0" smtClean="0">
                <a:cs typeface="Arial" pitchFamily="34" charset="0"/>
              </a:rPr>
              <a:t/>
            </a:r>
            <a:br>
              <a:rPr lang="fr-FR" altLang="en-US" sz="2000" b="0" dirty="0" smtClean="0">
                <a:cs typeface="Arial" pitchFamily="34" charset="0"/>
              </a:rPr>
            </a:br>
            <a:r>
              <a:rPr lang="fr-FR" altLang="en-US" sz="2000" b="0" dirty="0" smtClean="0">
                <a:cs typeface="Arial" pitchFamily="34" charset="0"/>
              </a:rPr>
              <a:t>20 </a:t>
            </a:r>
            <a:r>
              <a:rPr lang="fr-FR" altLang="en-US" sz="2000" b="0" dirty="0" err="1">
                <a:cs typeface="Arial" pitchFamily="34" charset="0"/>
              </a:rPr>
              <a:t>milioni</a:t>
            </a:r>
            <a:r>
              <a:rPr lang="fr-FR" altLang="en-US" sz="2000" b="0" dirty="0">
                <a:cs typeface="Arial" pitchFamily="34" charset="0"/>
              </a:rPr>
              <a:t> di </a:t>
            </a:r>
            <a:r>
              <a:rPr lang="fr-FR" altLang="en-US" sz="2000" b="0" dirty="0" err="1">
                <a:cs typeface="Arial" pitchFamily="34" charset="0"/>
              </a:rPr>
              <a:t>visitatori</a:t>
            </a:r>
            <a:r>
              <a:rPr lang="fr-FR" altLang="en-US" sz="2000" b="0" dirty="0">
                <a:cs typeface="Arial" pitchFamily="34" charset="0"/>
              </a:rPr>
              <a:t> </a:t>
            </a:r>
            <a:r>
              <a:rPr lang="fr-FR" altLang="en-US" sz="2000" b="0" dirty="0" err="1">
                <a:cs typeface="Arial" pitchFamily="34" charset="0"/>
              </a:rPr>
              <a:t>attesi</a:t>
            </a:r>
            <a:endParaRPr lang="en-GB" altLang="en-US" sz="2000" b="0" dirty="0">
              <a:solidFill>
                <a:schemeClr val="tx1"/>
              </a:solidFill>
              <a:latin typeface="Calibri" pitchFamily="34" charset="0"/>
              <a:cs typeface="Arial" pitchFamily="34" charset="0"/>
            </a:endParaRPr>
          </a:p>
        </p:txBody>
      </p:sp>
      <p:sp>
        <p:nvSpPr>
          <p:cNvPr id="77830" name="Rectangle 7"/>
          <p:cNvSpPr>
            <a:spLocks noChangeArrowheads="1"/>
          </p:cNvSpPr>
          <p:nvPr/>
        </p:nvSpPr>
        <p:spPr bwMode="auto">
          <a:xfrm>
            <a:off x="398612" y="2002771"/>
            <a:ext cx="82091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algn="ctr" eaLnBrk="1" hangingPunct="1">
              <a:lnSpc>
                <a:spcPct val="100000"/>
              </a:lnSpc>
              <a:buClrTx/>
              <a:buFontTx/>
              <a:buNone/>
            </a:pPr>
            <a:r>
              <a:rPr lang="en-GB" altLang="en-US" sz="2000" dirty="0" smtClean="0">
                <a:cs typeface="Arial" pitchFamily="34" charset="0"/>
              </a:rPr>
              <a:t>Dal 1</a:t>
            </a:r>
            <a:r>
              <a:rPr lang="en-GB" altLang="en-US" sz="2000" dirty="0">
                <a:cs typeface="Arial" pitchFamily="34" charset="0"/>
              </a:rPr>
              <a:t>°</a:t>
            </a:r>
            <a:r>
              <a:rPr lang="en-GB" altLang="en-US" sz="2000" dirty="0" smtClean="0">
                <a:cs typeface="Arial" pitchFamily="34" charset="0"/>
              </a:rPr>
              <a:t>m</a:t>
            </a:r>
            <a:r>
              <a:rPr lang="en-GB" altLang="en-US" sz="2000" b="1" dirty="0" smtClean="0">
                <a:cs typeface="Arial" pitchFamily="34" charset="0"/>
              </a:rPr>
              <a:t>aggio al </a:t>
            </a:r>
            <a:r>
              <a:rPr lang="en-GB" altLang="en-US" sz="2000" b="1" dirty="0">
                <a:cs typeface="Arial" pitchFamily="34" charset="0"/>
              </a:rPr>
              <a:t>31 </a:t>
            </a:r>
            <a:r>
              <a:rPr lang="en-GB" altLang="en-US" sz="2000" b="1" dirty="0" err="1" smtClean="0">
                <a:cs typeface="Arial" pitchFamily="34" charset="0"/>
              </a:rPr>
              <a:t>ottobre</a:t>
            </a:r>
            <a:r>
              <a:rPr lang="en-GB" altLang="en-US" sz="2000" b="1" dirty="0" smtClean="0">
                <a:cs typeface="Arial" pitchFamily="34" charset="0"/>
              </a:rPr>
              <a:t> </a:t>
            </a:r>
            <a:r>
              <a:rPr lang="en-GB" altLang="en-US" sz="2000" b="1" dirty="0">
                <a:cs typeface="Arial" pitchFamily="34" charset="0"/>
              </a:rPr>
              <a:t>2015 </a:t>
            </a:r>
            <a:endParaRPr lang="en-GB" altLang="en-US" sz="2000" dirty="0">
              <a:solidFill>
                <a:schemeClr val="tx1"/>
              </a:solidFill>
              <a:latin typeface="Calibri" pitchFamily="34" charset="0"/>
              <a:cs typeface="Arial" pitchFamily="34" charset="0"/>
            </a:endParaRPr>
          </a:p>
        </p:txBody>
      </p:sp>
      <p:sp>
        <p:nvSpPr>
          <p:cNvPr id="77831" name="Rectangle 8"/>
          <p:cNvSpPr>
            <a:spLocks noChangeArrowheads="1"/>
          </p:cNvSpPr>
          <p:nvPr/>
        </p:nvSpPr>
        <p:spPr bwMode="auto">
          <a:xfrm>
            <a:off x="1763713" y="3725863"/>
            <a:ext cx="5373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eaLnBrk="1" hangingPunct="1">
              <a:lnSpc>
                <a:spcPct val="100000"/>
              </a:lnSpc>
              <a:buClrTx/>
              <a:buFontTx/>
              <a:buNone/>
            </a:pPr>
            <a:r>
              <a:rPr lang="fr-FR" altLang="en-US" sz="2000" b="1" dirty="0" smtClean="0">
                <a:cs typeface="Arial" pitchFamily="34" charset="0"/>
              </a:rPr>
              <a:t>    </a:t>
            </a:r>
            <a:endParaRPr lang="en-GB" altLang="en-US" sz="2000" dirty="0">
              <a:solidFill>
                <a:schemeClr val="tx1"/>
              </a:solidFill>
              <a:latin typeface="Calibri" pitchFamily="34" charset="0"/>
              <a:cs typeface="Arial" pitchFamily="34" charset="0"/>
            </a:endParaRPr>
          </a:p>
        </p:txBody>
      </p:sp>
      <p:sp>
        <p:nvSpPr>
          <p:cNvPr id="10" name="Content Placeholder 2"/>
          <p:cNvSpPr txBox="1">
            <a:spLocks/>
          </p:cNvSpPr>
          <p:nvPr/>
        </p:nvSpPr>
        <p:spPr bwMode="auto">
          <a:xfrm>
            <a:off x="1920974" y="4673005"/>
            <a:ext cx="5157787" cy="153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lIns="0" tIns="0" rIns="0" bIns="0" anchor="b">
            <a:spAutoFit/>
          </a:bodyPr>
          <a:lstStyle>
            <a:lvl1pPr marL="0" indent="0" algn="l" rtl="0" eaLnBrk="0" fontAlgn="base" hangingPunct="0">
              <a:lnSpc>
                <a:spcPts val="2400"/>
              </a:lnSpc>
              <a:spcBef>
                <a:spcPct val="0"/>
              </a:spcBef>
              <a:spcAft>
                <a:spcPct val="0"/>
              </a:spcAft>
              <a:buClr>
                <a:srgbClr val="37ACDE"/>
              </a:buClr>
              <a:buFont typeface="Verdana" pitchFamily="34" charset="0"/>
              <a:buNone/>
              <a:defRPr sz="1800" baseline="0">
                <a:solidFill>
                  <a:srgbClr val="004494"/>
                </a:solidFill>
                <a:latin typeface="Verdana"/>
                <a:ea typeface="MS PGothic" pitchFamily="34" charset="-128"/>
                <a:cs typeface="ＭＳ Ｐゴシック" charset="0"/>
              </a:defRPr>
            </a:lvl1pPr>
            <a:lvl2pPr marL="457200" indent="0" algn="l" rtl="0" eaLnBrk="0" fontAlgn="base" hangingPunct="0">
              <a:lnSpc>
                <a:spcPts val="2400"/>
              </a:lnSpc>
              <a:spcBef>
                <a:spcPct val="0"/>
              </a:spcBef>
              <a:spcAft>
                <a:spcPct val="0"/>
              </a:spcAft>
              <a:buClr>
                <a:srgbClr val="37ACDE"/>
              </a:buClr>
              <a:buFont typeface="Verdana" pitchFamily="34" charset="0"/>
              <a:buNone/>
              <a:defRPr sz="1800">
                <a:solidFill>
                  <a:srgbClr val="004494"/>
                </a:solidFill>
                <a:latin typeface="Verdana"/>
                <a:ea typeface="MS PGothic" pitchFamily="34" charset="-128"/>
              </a:defRPr>
            </a:lvl2pPr>
            <a:lvl3pPr marL="914400" indent="0" algn="l" rtl="0" eaLnBrk="0" fontAlgn="base" hangingPunct="0">
              <a:lnSpc>
                <a:spcPts val="2400"/>
              </a:lnSpc>
              <a:spcBef>
                <a:spcPct val="0"/>
              </a:spcBef>
              <a:spcAft>
                <a:spcPct val="0"/>
              </a:spcAft>
              <a:buClr>
                <a:srgbClr val="37ACDE"/>
              </a:buClr>
              <a:buFont typeface="Wingdings" pitchFamily="2" charset="2"/>
              <a:buNone/>
              <a:defRPr sz="1600">
                <a:solidFill>
                  <a:srgbClr val="004494"/>
                </a:solidFill>
                <a:latin typeface="Verdana"/>
                <a:ea typeface="MS PGothic" pitchFamily="34" charset="-128"/>
              </a:defRPr>
            </a:lvl3pPr>
            <a:lvl4pPr marL="1371600" indent="0" algn="l" rtl="0" eaLnBrk="0" fontAlgn="base" hangingPunct="0">
              <a:lnSpc>
                <a:spcPts val="2400"/>
              </a:lnSpc>
              <a:spcBef>
                <a:spcPct val="0"/>
              </a:spcBef>
              <a:spcAft>
                <a:spcPct val="0"/>
              </a:spcAft>
              <a:buClr>
                <a:srgbClr val="37ACDE"/>
              </a:buClr>
              <a:buFont typeface="Arial" pitchFamily="34" charset="0"/>
              <a:buNone/>
              <a:defRPr sz="1400">
                <a:solidFill>
                  <a:srgbClr val="004494"/>
                </a:solidFill>
                <a:latin typeface="Verdana"/>
                <a:ea typeface="MS PGothic" pitchFamily="34" charset="-128"/>
              </a:defRPr>
            </a:lvl4pPr>
            <a:lvl5pPr marL="1828800" indent="0" algn="l" rtl="0" eaLnBrk="0" fontAlgn="base" hangingPunct="0">
              <a:lnSpc>
                <a:spcPts val="2400"/>
              </a:lnSpc>
              <a:spcBef>
                <a:spcPct val="0"/>
              </a:spcBef>
              <a:spcAft>
                <a:spcPct val="0"/>
              </a:spcAft>
              <a:buClr>
                <a:srgbClr val="37ACDE"/>
              </a:buClr>
              <a:buFont typeface="Verdana" pitchFamily="34" charset="0"/>
              <a:buNone/>
              <a:defRPr sz="1400">
                <a:solidFill>
                  <a:srgbClr val="004494"/>
                </a:solidFill>
                <a:latin typeface="Verdana"/>
                <a:ea typeface="MS PGothic" pitchFamily="34" charset="-128"/>
              </a:defRPr>
            </a:lvl5pPr>
            <a:lvl6pPr marL="2286000" indent="0" algn="l" rtl="0" fontAlgn="base">
              <a:spcBef>
                <a:spcPct val="20000"/>
              </a:spcBef>
              <a:spcAft>
                <a:spcPct val="0"/>
              </a:spcAft>
              <a:buNone/>
              <a:defRPr sz="1400">
                <a:solidFill>
                  <a:schemeClr val="tx1"/>
                </a:solidFill>
                <a:latin typeface="Arial" charset="0"/>
                <a:ea typeface="+mn-ea"/>
              </a:defRPr>
            </a:lvl6pPr>
            <a:lvl7pPr marL="2743200" indent="0" algn="l" rtl="0" fontAlgn="base">
              <a:spcBef>
                <a:spcPct val="20000"/>
              </a:spcBef>
              <a:spcAft>
                <a:spcPct val="0"/>
              </a:spcAft>
              <a:buNone/>
              <a:defRPr sz="1400">
                <a:solidFill>
                  <a:schemeClr val="tx1"/>
                </a:solidFill>
                <a:latin typeface="Arial" charset="0"/>
                <a:ea typeface="+mn-ea"/>
              </a:defRPr>
            </a:lvl7pPr>
            <a:lvl8pPr marL="3200400" indent="0" algn="l" rtl="0" fontAlgn="base">
              <a:spcBef>
                <a:spcPct val="20000"/>
              </a:spcBef>
              <a:spcAft>
                <a:spcPct val="0"/>
              </a:spcAft>
              <a:buNone/>
              <a:defRPr sz="1400">
                <a:solidFill>
                  <a:schemeClr val="tx1"/>
                </a:solidFill>
                <a:latin typeface="Arial" charset="0"/>
                <a:ea typeface="+mn-ea"/>
              </a:defRPr>
            </a:lvl8pPr>
            <a:lvl9pPr marL="3657600" indent="0" algn="l" rtl="0" fontAlgn="base">
              <a:spcBef>
                <a:spcPct val="20000"/>
              </a:spcBef>
              <a:spcAft>
                <a:spcPct val="0"/>
              </a:spcAft>
              <a:buNone/>
              <a:defRPr sz="1400">
                <a:solidFill>
                  <a:schemeClr val="tx1"/>
                </a:solidFill>
                <a:latin typeface="Arial" charset="0"/>
                <a:ea typeface="+mn-ea"/>
              </a:defRPr>
            </a:lvl9pPr>
          </a:lstStyle>
          <a:p>
            <a:pPr>
              <a:defRPr/>
            </a:pPr>
            <a:r>
              <a:rPr lang="en-GB" sz="1400" b="1" i="1" dirty="0" smtClean="0"/>
              <a:t>'For the European Union, Expo Milano will be both </a:t>
            </a:r>
          </a:p>
          <a:p>
            <a:pPr>
              <a:defRPr/>
            </a:pPr>
            <a:r>
              <a:rPr lang="en-GB" sz="1400" b="1" i="1" dirty="0" smtClean="0"/>
              <a:t>a platform to reach out to our citizens and for a </a:t>
            </a:r>
          </a:p>
          <a:p>
            <a:pPr>
              <a:defRPr/>
            </a:pPr>
            <a:r>
              <a:rPr lang="en-GB" sz="1400" b="1" i="1" dirty="0" smtClean="0"/>
              <a:t>more interactive approach to policy development'</a:t>
            </a:r>
          </a:p>
          <a:p>
            <a:pPr>
              <a:defRPr/>
            </a:pPr>
            <a:r>
              <a:rPr lang="en-GB" sz="1100" b="1" i="1" dirty="0" smtClean="0"/>
              <a:t>José Manuel Barroso</a:t>
            </a:r>
            <a:r>
              <a:rPr lang="en-GB" sz="1100" i="1" dirty="0" smtClean="0"/>
              <a:t>, </a:t>
            </a:r>
            <a:r>
              <a:rPr lang="en-GB" sz="1100" i="1" dirty="0" err="1" smtClean="0"/>
              <a:t>Presidente</a:t>
            </a:r>
            <a:r>
              <a:rPr lang="en-GB" sz="1100" i="1" dirty="0" smtClean="0"/>
              <a:t> </a:t>
            </a:r>
            <a:r>
              <a:rPr lang="en-GB" sz="1100" i="1" dirty="0" err="1" smtClean="0"/>
              <a:t>della</a:t>
            </a:r>
            <a:r>
              <a:rPr lang="en-GB" sz="1100" i="1" dirty="0" smtClean="0"/>
              <a:t> </a:t>
            </a:r>
            <a:r>
              <a:rPr lang="en-GB" sz="1100" i="1" dirty="0" err="1" smtClean="0"/>
              <a:t>Commissione</a:t>
            </a:r>
            <a:r>
              <a:rPr lang="en-GB" sz="1100" i="1" dirty="0" smtClean="0"/>
              <a:t> </a:t>
            </a:r>
            <a:r>
              <a:rPr lang="en-GB" sz="1100" i="1" dirty="0" err="1" smtClean="0"/>
              <a:t>europea</a:t>
            </a:r>
            <a:r>
              <a:rPr lang="en-GB" sz="1100" i="1" dirty="0" smtClean="0"/>
              <a:t>, </a:t>
            </a:r>
            <a:r>
              <a:rPr lang="en-GB" sz="1100" i="1" dirty="0" err="1" smtClean="0"/>
              <a:t>evento</a:t>
            </a:r>
            <a:r>
              <a:rPr lang="en-GB" sz="1100" i="1" dirty="0" smtClean="0"/>
              <a:t> di </a:t>
            </a:r>
            <a:r>
              <a:rPr lang="en-GB" sz="1100" i="1" dirty="0" err="1" smtClean="0"/>
              <a:t>lancio</a:t>
            </a:r>
            <a:r>
              <a:rPr lang="en-GB" sz="1100" i="1" dirty="0" smtClean="0"/>
              <a:t> </a:t>
            </a:r>
            <a:r>
              <a:rPr lang="en-GB" sz="1100" i="1" dirty="0" err="1" smtClean="0"/>
              <a:t>dell'Expo</a:t>
            </a:r>
            <a:r>
              <a:rPr lang="en-GB" sz="1100" i="1" dirty="0" smtClean="0"/>
              <a:t> a Monza, 7 </a:t>
            </a:r>
            <a:r>
              <a:rPr lang="en-GB" sz="1100" i="1" dirty="0" err="1" smtClean="0"/>
              <a:t>luglio</a:t>
            </a:r>
            <a:r>
              <a:rPr lang="en-GB" sz="1100" i="1" dirty="0" smtClean="0"/>
              <a:t> 2013</a:t>
            </a:r>
            <a:endParaRPr lang="en-GB" sz="1100" dirty="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8807" y="0"/>
            <a:ext cx="1515193" cy="692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4199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8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56803" y="66948"/>
            <a:ext cx="8229600" cy="936625"/>
          </a:xfrm>
        </p:spPr>
        <p:txBody>
          <a:bodyPr/>
          <a:lstStyle/>
          <a:p>
            <a:pPr algn="ctr">
              <a:defRPr/>
            </a:pPr>
            <a:r>
              <a:rPr lang="en-GB" dirty="0" smtClean="0"/>
              <a:t>	Social media </a:t>
            </a:r>
            <a:endParaRPr lang="en-GB" dirty="0"/>
          </a:p>
        </p:txBody>
      </p:sp>
      <p:sp>
        <p:nvSpPr>
          <p:cNvPr id="9219" name="Content Placeholder 2"/>
          <p:cNvSpPr>
            <a:spLocks noGrp="1"/>
          </p:cNvSpPr>
          <p:nvPr>
            <p:ph idx="1"/>
          </p:nvPr>
        </p:nvSpPr>
        <p:spPr>
          <a:xfrm>
            <a:off x="468312" y="1047849"/>
            <a:ext cx="8229600" cy="5119390"/>
          </a:xfrm>
        </p:spPr>
        <p:txBody>
          <a:bodyPr/>
          <a:lstStyle/>
          <a:p>
            <a:pPr eaLnBrk="1" hangingPunct="1">
              <a:lnSpc>
                <a:spcPct val="100000"/>
              </a:lnSpc>
              <a:buFont typeface="Arial" pitchFamily="34" charset="0"/>
              <a:buChar char="•"/>
              <a:defRPr/>
            </a:pPr>
            <a:endParaRPr lang="en-GB" sz="2400" i="0" dirty="0" smtClean="0"/>
          </a:p>
          <a:p>
            <a:pPr eaLnBrk="1" hangingPunct="1">
              <a:lnSpc>
                <a:spcPct val="100000"/>
              </a:lnSpc>
              <a:defRPr/>
            </a:pPr>
            <a:endParaRPr lang="en-GB" sz="2400" i="0" dirty="0" smtClean="0"/>
          </a:p>
          <a:p>
            <a:pPr eaLnBrk="1" hangingPunct="1">
              <a:defRPr/>
            </a:pPr>
            <a:endParaRPr lang="en-GB" sz="2400" i="0" dirty="0" smtClean="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8807" y="0"/>
            <a:ext cx="1515193" cy="692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2"/>
          <p:cNvSpPr txBox="1">
            <a:spLocks noChangeArrowheads="1"/>
          </p:cNvSpPr>
          <p:nvPr/>
        </p:nvSpPr>
        <p:spPr bwMode="auto">
          <a:xfrm>
            <a:off x="858837" y="862112"/>
            <a:ext cx="12995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r>
              <a:rPr lang="en-GB" altLang="en-US" sz="1600" i="0" dirty="0"/>
              <a:t>Facebook</a:t>
            </a:r>
          </a:p>
        </p:txBody>
      </p:sp>
      <p:pic>
        <p:nvPicPr>
          <p:cNvPr id="6"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019" y="862112"/>
            <a:ext cx="371475"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7" name="Picture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9019" y="1319282"/>
            <a:ext cx="2795516" cy="2910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8" name="Picture 1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47864" y="1309887"/>
            <a:ext cx="2413174" cy="2910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9"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7864" y="892343"/>
            <a:ext cx="431800" cy="433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10" name="TextBox 11"/>
          <p:cNvSpPr txBox="1">
            <a:spLocks noChangeArrowheads="1"/>
          </p:cNvSpPr>
          <p:nvPr/>
        </p:nvSpPr>
        <p:spPr bwMode="auto">
          <a:xfrm>
            <a:off x="3817850" y="896928"/>
            <a:ext cx="10920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r>
              <a:rPr lang="en-GB" altLang="en-US" sz="1600" i="0" dirty="0"/>
              <a:t>Twitter</a:t>
            </a:r>
          </a:p>
        </p:txBody>
      </p:sp>
      <p:pic>
        <p:nvPicPr>
          <p:cNvPr id="11"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84168" y="1325731"/>
            <a:ext cx="2706390" cy="1964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12" name="TextBox 2"/>
          <p:cNvSpPr txBox="1">
            <a:spLocks noChangeArrowheads="1"/>
          </p:cNvSpPr>
          <p:nvPr/>
        </p:nvSpPr>
        <p:spPr bwMode="auto">
          <a:xfrm>
            <a:off x="6590977" y="896928"/>
            <a:ext cx="15346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r>
              <a:rPr lang="en-GB" altLang="en-US" sz="1600" i="0" dirty="0"/>
              <a:t>Instagram</a:t>
            </a:r>
          </a:p>
        </p:txBody>
      </p:sp>
      <p:pic>
        <p:nvPicPr>
          <p:cNvPr id="13" name="Picture 4" descr="http://cdn.searchenginejournal.com/wp-content/uploads/2014/03/Instagram-logo-005.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45760" y="837620"/>
            <a:ext cx="457170" cy="457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4"/>
          <p:cNvSpPr txBox="1">
            <a:spLocks noChangeArrowheads="1"/>
          </p:cNvSpPr>
          <p:nvPr/>
        </p:nvSpPr>
        <p:spPr bwMode="auto">
          <a:xfrm>
            <a:off x="3254535" y="4405178"/>
            <a:ext cx="15511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r>
              <a:rPr lang="en-GB" altLang="en-US" sz="1600" i="0" dirty="0" err="1"/>
              <a:t>Pinterest</a:t>
            </a:r>
            <a:endParaRPr lang="en-GB" altLang="en-US" sz="1600" i="0" dirty="0"/>
          </a:p>
        </p:txBody>
      </p:sp>
      <p:pic>
        <p:nvPicPr>
          <p:cNvPr id="15"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612055" y="4811261"/>
            <a:ext cx="3503666" cy="174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16" name="Picture 6" descr="http://www.confashion.it/wp-content/uploads/2012/11/pinterest-logo.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12055" y="4344133"/>
            <a:ext cx="502083" cy="502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93881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Box 2"/>
          <p:cNvSpPr txBox="1">
            <a:spLocks noChangeArrowheads="1"/>
          </p:cNvSpPr>
          <p:nvPr/>
        </p:nvSpPr>
        <p:spPr bwMode="auto">
          <a:xfrm>
            <a:off x="711150" y="1014686"/>
            <a:ext cx="24622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r>
              <a:rPr lang="en-GB" altLang="en-US" i="0" dirty="0"/>
              <a:t>Google Plus</a:t>
            </a:r>
          </a:p>
        </p:txBody>
      </p:sp>
      <p:sp>
        <p:nvSpPr>
          <p:cNvPr id="11268" name="TextBox 4"/>
          <p:cNvSpPr txBox="1">
            <a:spLocks noChangeArrowheads="1"/>
          </p:cNvSpPr>
          <p:nvPr/>
        </p:nvSpPr>
        <p:spPr bwMode="auto">
          <a:xfrm>
            <a:off x="5030787" y="1010717"/>
            <a:ext cx="19526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r>
              <a:rPr lang="en-GB" altLang="en-US" i="0" dirty="0"/>
              <a:t>LinkedIn</a:t>
            </a:r>
          </a:p>
        </p:txBody>
      </p:sp>
      <p:pic>
        <p:nvPicPr>
          <p:cNvPr id="11269" name="Picture 2" descr="http://www.plusyourbusiness.com/wp-content/uploads/2013/11/GooglePlus-Logo-Offici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231" y="1103586"/>
            <a:ext cx="369887"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803" y="1772816"/>
            <a:ext cx="4249738" cy="315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11271" name="Picture 7" descr="http://press.linkedin.com/download-media/2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8513" y="1082948"/>
            <a:ext cx="36671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92241" y="1772816"/>
            <a:ext cx="4264025" cy="3154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9" name="Title 1"/>
          <p:cNvSpPr txBox="1">
            <a:spLocks/>
          </p:cNvSpPr>
          <p:nvPr/>
        </p:nvSpPr>
        <p:spPr bwMode="auto">
          <a:xfrm>
            <a:off x="156803" y="66948"/>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algn="ctr">
              <a:defRPr/>
            </a:pPr>
            <a:r>
              <a:rPr lang="en-GB" dirty="0" smtClean="0"/>
              <a:t>	</a:t>
            </a:r>
            <a:r>
              <a:rPr lang="en-GB" sz="3200" dirty="0" smtClean="0"/>
              <a:t>Social media…coming soon </a:t>
            </a:r>
            <a:endParaRPr lang="en-GB" sz="3200" dirty="0"/>
          </a:p>
        </p:txBody>
      </p:sp>
    </p:spTree>
    <p:extLst>
      <p:ext uri="{BB962C8B-B14F-4D97-AF65-F5344CB8AC3E}">
        <p14:creationId xmlns:p14="http://schemas.microsoft.com/office/powerpoint/2010/main" val="3357621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1113"/>
            <a:ext cx="8229600" cy="1143000"/>
          </a:xfrm>
        </p:spPr>
        <p:txBody>
          <a:bodyPr/>
          <a:lstStyle/>
          <a:p>
            <a:pPr algn="ctr"/>
            <a:r>
              <a:rPr lang="en-US" altLang="en-US" sz="3200" dirty="0" smtClean="0"/>
              <a:t>Social Media</a:t>
            </a:r>
          </a:p>
        </p:txBody>
      </p:sp>
      <p:sp>
        <p:nvSpPr>
          <p:cNvPr id="7" name="Trapezoid 6"/>
          <p:cNvSpPr/>
          <p:nvPr/>
        </p:nvSpPr>
        <p:spPr>
          <a:xfrm>
            <a:off x="7820025" y="5486400"/>
            <a:ext cx="1285875" cy="1319213"/>
          </a:xfrm>
          <a:prstGeom prst="trapezoid">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endParaRPr>
          </a:p>
        </p:txBody>
      </p:sp>
      <p:sp>
        <p:nvSpPr>
          <p:cNvPr id="8" name="Title 1"/>
          <p:cNvSpPr txBox="1">
            <a:spLocks/>
          </p:cNvSpPr>
          <p:nvPr/>
        </p:nvSpPr>
        <p:spPr bwMode="auto">
          <a:xfrm>
            <a:off x="395288" y="123190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a:lstStyle>
          <a:p>
            <a:pPr>
              <a:defRPr/>
            </a:pPr>
            <a:r>
              <a:rPr lang="en-GB" altLang="en-US" kern="0" dirty="0" smtClean="0"/>
              <a:t>Hashtags</a:t>
            </a:r>
          </a:p>
        </p:txBody>
      </p:sp>
      <p:sp>
        <p:nvSpPr>
          <p:cNvPr id="12294" name="TextBox 1"/>
          <p:cNvSpPr txBox="1">
            <a:spLocks noChangeArrowheads="1"/>
          </p:cNvSpPr>
          <p:nvPr/>
        </p:nvSpPr>
        <p:spPr bwMode="auto">
          <a:xfrm>
            <a:off x="900113" y="2168525"/>
            <a:ext cx="6624637"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i="1">
                <a:solidFill>
                  <a:srgbClr val="0F5494"/>
                </a:solidFill>
                <a:latin typeface="Verdana" pitchFamily="34" charset="0"/>
              </a:defRPr>
            </a:lvl1pPr>
            <a:lvl2pPr>
              <a:defRPr sz="2000" b="1">
                <a:solidFill>
                  <a:srgbClr val="0F5494"/>
                </a:solidFill>
                <a:latin typeface="Verdana" pitchFamily="34" charset="0"/>
              </a:defRPr>
            </a:lvl2pPr>
            <a:lvl3pPr>
              <a:defRPr sz="1400">
                <a:solidFill>
                  <a:srgbClr val="0F5494"/>
                </a:solidFill>
                <a:latin typeface="Verdana" pitchFamily="34"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algn="ctr"/>
            <a:r>
              <a:rPr lang="en-GB" altLang="en-US" sz="4800" b="1" i="0">
                <a:solidFill>
                  <a:srgbClr val="00B0F0"/>
                </a:solidFill>
              </a:rPr>
              <a:t>#Expo2015</a:t>
            </a:r>
          </a:p>
          <a:p>
            <a:pPr algn="ctr"/>
            <a:r>
              <a:rPr lang="en-GB" altLang="en-US" sz="3600" b="1" i="0">
                <a:solidFill>
                  <a:srgbClr val="00B0F0"/>
                </a:solidFill>
              </a:rPr>
              <a:t>#EUExpo2015</a:t>
            </a:r>
          </a:p>
          <a:p>
            <a:pPr algn="ctr"/>
            <a:endParaRPr lang="en-GB" altLang="en-US" b="1" i="0"/>
          </a:p>
          <a:p>
            <a:pPr algn="ctr"/>
            <a:r>
              <a:rPr lang="en-GB" altLang="en-US" b="1" i="0"/>
              <a:t>#SylviaandAlex</a:t>
            </a:r>
          </a:p>
          <a:p>
            <a:pPr algn="ctr"/>
            <a:r>
              <a:rPr lang="en-GB" altLang="en-US" b="1" i="0"/>
              <a:t>#TheGoldenEar</a:t>
            </a:r>
          </a:p>
          <a:p>
            <a:pPr algn="ctr"/>
            <a:endParaRPr lang="en-GB" altLang="en-US" b="1" i="0"/>
          </a:p>
          <a:p>
            <a:pPr algn="ctr"/>
            <a:r>
              <a:rPr lang="en-GB" altLang="en-US" b="1" i="0"/>
              <a:t>#StopFoodWaste</a:t>
            </a:r>
          </a:p>
          <a:p>
            <a:pPr algn="ctr"/>
            <a:r>
              <a:rPr lang="en-GB" altLang="en-US" b="1" i="0"/>
              <a:t>#ZeroHunger</a:t>
            </a:r>
          </a:p>
          <a:p>
            <a:pPr algn="ctr"/>
            <a:r>
              <a:rPr lang="en-GB" altLang="en-US" b="1" i="0"/>
              <a:t>#FoodSafety</a:t>
            </a:r>
          </a:p>
        </p:txBody>
      </p:sp>
    </p:spTree>
    <p:extLst>
      <p:ext uri="{BB962C8B-B14F-4D97-AF65-F5344CB8AC3E}">
        <p14:creationId xmlns:p14="http://schemas.microsoft.com/office/powerpoint/2010/main" val="31318333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U:\2. Projects &amp; Activities\3. Expos\1. Expo Milan\3. Communication-Information\4. Pictures_logos\JRC-at-the-co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584" y="764704"/>
            <a:ext cx="3621087" cy="522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
          <p:cNvSpPr>
            <a:spLocks noChangeArrowheads="1"/>
          </p:cNvSpPr>
          <p:nvPr/>
        </p:nvSpPr>
        <p:spPr bwMode="auto">
          <a:xfrm>
            <a:off x="4444702" y="548680"/>
            <a:ext cx="4575522"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ts val="2400"/>
              </a:lnSpc>
              <a:buClr>
                <a:srgbClr val="37ACDE"/>
              </a:buClr>
              <a:buFont typeface="Verdana" pitchFamily="34" charset="0"/>
              <a:defRPr>
                <a:solidFill>
                  <a:srgbClr val="004494"/>
                </a:solidFill>
                <a:latin typeface="Verdana" pitchFamily="34" charset="0"/>
                <a:ea typeface="MS PGothic" pitchFamily="34" charset="-128"/>
              </a:defRPr>
            </a:lvl1pPr>
            <a:lvl2pPr marL="742950" indent="-285750" eaLnBrk="0" hangingPunct="0">
              <a:lnSpc>
                <a:spcPts val="2400"/>
              </a:lnSpc>
              <a:buClr>
                <a:srgbClr val="37ACDE"/>
              </a:buClr>
              <a:buFont typeface="Verdana" pitchFamily="34" charset="0"/>
              <a:buChar char="•"/>
              <a:defRPr>
                <a:solidFill>
                  <a:srgbClr val="004494"/>
                </a:solidFill>
                <a:latin typeface="Verdana" pitchFamily="34" charset="0"/>
                <a:ea typeface="MS PGothic" pitchFamily="34" charset="-128"/>
              </a:defRPr>
            </a:lvl2pPr>
            <a:lvl3pPr marL="1143000" indent="-228600" eaLnBrk="0" hangingPunct="0">
              <a:lnSpc>
                <a:spcPts val="2400"/>
              </a:lnSpc>
              <a:buClr>
                <a:srgbClr val="37ACDE"/>
              </a:buClr>
              <a:buFont typeface="Wingdings" pitchFamily="2" charset="2"/>
              <a:buChar char="§"/>
              <a:defRPr sz="1600">
                <a:solidFill>
                  <a:srgbClr val="004494"/>
                </a:solidFill>
                <a:latin typeface="Verdana" pitchFamily="34" charset="0"/>
                <a:ea typeface="MS PGothic" pitchFamily="34" charset="-128"/>
              </a:defRPr>
            </a:lvl3pPr>
            <a:lvl4pPr marL="1600200" indent="-228600" eaLnBrk="0" hangingPunct="0">
              <a:lnSpc>
                <a:spcPts val="2400"/>
              </a:lnSpc>
              <a:buClr>
                <a:srgbClr val="37ACDE"/>
              </a:buClr>
              <a:buFont typeface="Arial" pitchFamily="34" charset="0"/>
              <a:buChar char="•"/>
              <a:defRPr sz="1600">
                <a:solidFill>
                  <a:srgbClr val="004494"/>
                </a:solidFill>
                <a:latin typeface="Verdana" pitchFamily="34" charset="0"/>
                <a:ea typeface="MS PGothic" pitchFamily="34" charset="-128"/>
              </a:defRPr>
            </a:lvl4pPr>
            <a:lvl5pPr marL="2057400" indent="-228600" eaLnBrk="0" hangingPunct="0">
              <a:lnSpc>
                <a:spcPts val="2400"/>
              </a:lnSpc>
              <a:buClr>
                <a:srgbClr val="37ACDE"/>
              </a:buClr>
              <a:buFont typeface="Verdana" pitchFamily="34" charset="0"/>
              <a:buChar char="–"/>
              <a:defRPr sz="1600">
                <a:solidFill>
                  <a:srgbClr val="004494"/>
                </a:solidFill>
                <a:latin typeface="Verdana" pitchFamily="34" charset="0"/>
                <a:ea typeface="MS PGothic" pitchFamily="34" charset="-128"/>
              </a:defRPr>
            </a:lvl5pPr>
            <a:lvl6pPr marL="25146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6pPr>
            <a:lvl7pPr marL="29718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7pPr>
            <a:lvl8pPr marL="34290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8pPr>
            <a:lvl9pPr marL="3886200" indent="-22860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pitchFamily="34" charset="0"/>
                <a:ea typeface="MS PGothic" pitchFamily="34" charset="-128"/>
              </a:defRPr>
            </a:lvl9pPr>
          </a:lstStyle>
          <a:p>
            <a:pPr eaLnBrk="1" hangingPunct="1">
              <a:lnSpc>
                <a:spcPct val="150000"/>
              </a:lnSpc>
              <a:buClrTx/>
            </a:pPr>
            <a:r>
              <a:rPr lang="en-GB" altLang="en-US" sz="2800" dirty="0" smtClean="0">
                <a:solidFill>
                  <a:schemeClr val="tx1"/>
                </a:solidFill>
                <a:latin typeface="Calibri" pitchFamily="34" charset="0"/>
              </a:rPr>
              <a:t>Contact us:</a:t>
            </a:r>
            <a:endParaRPr lang="en-GB" altLang="en-US" sz="2800" dirty="0">
              <a:solidFill>
                <a:schemeClr val="tx1"/>
              </a:solidFill>
              <a:latin typeface="Calibri" pitchFamily="34" charset="0"/>
            </a:endParaRPr>
          </a:p>
          <a:p>
            <a:pPr eaLnBrk="1" hangingPunct="1">
              <a:lnSpc>
                <a:spcPct val="150000"/>
              </a:lnSpc>
              <a:buClrTx/>
              <a:buFontTx/>
              <a:buNone/>
            </a:pPr>
            <a:r>
              <a:rPr lang="en-GB" altLang="en-US" sz="2400" dirty="0" smtClean="0">
                <a:solidFill>
                  <a:schemeClr val="accent2"/>
                </a:solidFill>
                <a:latin typeface="Calibri" pitchFamily="34" charset="0"/>
              </a:rPr>
              <a:t>Email</a:t>
            </a:r>
            <a:r>
              <a:rPr lang="en-GB" altLang="en-US" sz="2000" dirty="0" smtClean="0">
                <a:solidFill>
                  <a:schemeClr val="accent2"/>
                </a:solidFill>
                <a:latin typeface="Calibri" pitchFamily="34" charset="0"/>
              </a:rPr>
              <a:t>: </a:t>
            </a:r>
            <a:r>
              <a:rPr lang="en-GB" altLang="en-US" sz="2000" dirty="0">
                <a:solidFill>
                  <a:schemeClr val="tx1"/>
                </a:solidFill>
                <a:latin typeface="Calibri" pitchFamily="34" charset="0"/>
              </a:rPr>
              <a:t>eu-expo-2015@ec.europa.eu</a:t>
            </a:r>
          </a:p>
          <a:p>
            <a:pPr eaLnBrk="1" hangingPunct="1">
              <a:lnSpc>
                <a:spcPct val="150000"/>
              </a:lnSpc>
              <a:buClrTx/>
              <a:buFontTx/>
              <a:buNone/>
            </a:pPr>
            <a:r>
              <a:rPr lang="en-GB" altLang="en-US" sz="2800" dirty="0" smtClean="0">
                <a:solidFill>
                  <a:schemeClr val="tx1"/>
                </a:solidFill>
                <a:latin typeface="Calibri" pitchFamily="34" charset="0"/>
              </a:rPr>
              <a:t>Or </a:t>
            </a:r>
            <a:r>
              <a:rPr lang="en-GB" altLang="en-US" sz="2800" dirty="0">
                <a:solidFill>
                  <a:schemeClr val="tx1"/>
                </a:solidFill>
                <a:latin typeface="Calibri" pitchFamily="34" charset="0"/>
              </a:rPr>
              <a:t>follow us: </a:t>
            </a:r>
          </a:p>
          <a:p>
            <a:pPr eaLnBrk="1" hangingPunct="1">
              <a:lnSpc>
                <a:spcPct val="150000"/>
              </a:lnSpc>
              <a:buClrTx/>
              <a:buFontTx/>
              <a:buNone/>
            </a:pPr>
            <a:r>
              <a:rPr lang="en-GB" altLang="en-US" sz="2400" dirty="0">
                <a:solidFill>
                  <a:schemeClr val="accent2"/>
                </a:solidFill>
                <a:latin typeface="Calibri" pitchFamily="34" charset="0"/>
              </a:rPr>
              <a:t>Website</a:t>
            </a:r>
            <a:r>
              <a:rPr lang="en-GB" altLang="en-US" sz="2000" dirty="0">
                <a:solidFill>
                  <a:schemeClr val="accent2"/>
                </a:solidFill>
                <a:latin typeface="Calibri" pitchFamily="34" charset="0"/>
              </a:rPr>
              <a:t>: </a:t>
            </a:r>
            <a:r>
              <a:rPr lang="en-GB" altLang="en-US" sz="2000" dirty="0">
                <a:solidFill>
                  <a:schemeClr val="tx1"/>
                </a:solidFill>
                <a:latin typeface="Calibri" pitchFamily="34" charset="0"/>
              </a:rPr>
              <a:t>europa.eu/expo2015</a:t>
            </a:r>
          </a:p>
          <a:p>
            <a:pPr eaLnBrk="1" hangingPunct="1">
              <a:lnSpc>
                <a:spcPct val="150000"/>
              </a:lnSpc>
              <a:buClrTx/>
              <a:buFontTx/>
              <a:buNone/>
            </a:pPr>
            <a:r>
              <a:rPr lang="en-GB" altLang="en-US" sz="2400" dirty="0">
                <a:solidFill>
                  <a:schemeClr val="accent2"/>
                </a:solidFill>
                <a:latin typeface="Calibri" pitchFamily="34" charset="0"/>
              </a:rPr>
              <a:t>Facebook</a:t>
            </a:r>
            <a:r>
              <a:rPr lang="en-GB" altLang="en-US" sz="2000" dirty="0">
                <a:solidFill>
                  <a:schemeClr val="accent2"/>
                </a:solidFill>
                <a:latin typeface="Calibri" pitchFamily="34" charset="0"/>
              </a:rPr>
              <a:t>: </a:t>
            </a:r>
            <a:r>
              <a:rPr lang="en-GB" altLang="en-US" sz="2000" dirty="0" smtClean="0">
                <a:solidFill>
                  <a:schemeClr val="tx1"/>
                </a:solidFill>
                <a:latin typeface="Calibri" pitchFamily="34" charset="0"/>
              </a:rPr>
              <a:t>facebook.com/EUExpo2015</a:t>
            </a:r>
          </a:p>
          <a:p>
            <a:pPr eaLnBrk="1" hangingPunct="1">
              <a:lnSpc>
                <a:spcPct val="150000"/>
              </a:lnSpc>
              <a:buClrTx/>
            </a:pPr>
            <a:r>
              <a:rPr lang="en-GB" altLang="en-US" sz="2400" dirty="0">
                <a:solidFill>
                  <a:schemeClr val="accent2"/>
                </a:solidFill>
                <a:latin typeface="Calibri" pitchFamily="34" charset="0"/>
              </a:rPr>
              <a:t>Twitter</a:t>
            </a:r>
            <a:r>
              <a:rPr lang="en-GB" altLang="en-US" sz="2000" dirty="0">
                <a:solidFill>
                  <a:schemeClr val="accent2"/>
                </a:solidFill>
                <a:latin typeface="Calibri" pitchFamily="34" charset="0"/>
              </a:rPr>
              <a:t>: </a:t>
            </a:r>
            <a:r>
              <a:rPr lang="en-GB" altLang="en-US" sz="2000" dirty="0">
                <a:solidFill>
                  <a:schemeClr val="tx1"/>
                </a:solidFill>
                <a:latin typeface="Calibri" pitchFamily="34" charset="0"/>
              </a:rPr>
              <a:t>@EUExpo2015</a:t>
            </a:r>
          </a:p>
          <a:p>
            <a:pPr eaLnBrk="1" hangingPunct="1">
              <a:lnSpc>
                <a:spcPct val="150000"/>
              </a:lnSpc>
              <a:buClrTx/>
              <a:buFontTx/>
              <a:buNone/>
            </a:pPr>
            <a:endParaRPr lang="en-GB" altLang="en-US" sz="2000" dirty="0">
              <a:solidFill>
                <a:schemeClr val="tx1"/>
              </a:solidFill>
              <a:latin typeface="Calibri" pitchFamily="34" charset="0"/>
            </a:endParaRPr>
          </a:p>
        </p:txBody>
      </p:sp>
      <p:sp>
        <p:nvSpPr>
          <p:cNvPr id="7" name="Rectangle 2"/>
          <p:cNvSpPr txBox="1">
            <a:spLocks noChangeArrowheads="1"/>
          </p:cNvSpPr>
          <p:nvPr/>
        </p:nvSpPr>
        <p:spPr>
          <a:xfrm>
            <a:off x="4460974" y="4653136"/>
            <a:ext cx="4575522" cy="2088232"/>
          </a:xfrm>
          <a:prstGeom prst="rect">
            <a:avLst/>
          </a:prstGeom>
        </p:spPr>
        <p:txBody>
          <a:bodyPr/>
          <a:lstStyle>
            <a:lvl1pPr algn="l" rtl="0" eaLnBrk="0" fontAlgn="base" hangingPunct="0">
              <a:spcBef>
                <a:spcPct val="0"/>
              </a:spcBef>
              <a:spcAft>
                <a:spcPct val="0"/>
              </a:spcAft>
              <a:defRPr sz="2800" b="1">
                <a:solidFill>
                  <a:srgbClr val="004494"/>
                </a:solidFill>
                <a:latin typeface="Verdana"/>
                <a:ea typeface="MS PGothic"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a:lstStyle>
          <a:p>
            <a:pPr>
              <a:defRPr/>
            </a:pPr>
            <a:r>
              <a:rPr lang="en-GB" sz="3200" kern="0" dirty="0" smtClean="0"/>
              <a:t>Grazie!</a:t>
            </a:r>
          </a:p>
          <a:p>
            <a:pPr>
              <a:defRPr/>
            </a:pPr>
            <a:r>
              <a:rPr lang="en-GB" sz="3200" i="1" kern="0" dirty="0" smtClean="0">
                <a:solidFill>
                  <a:srgbClr val="00B050"/>
                </a:solidFill>
              </a:rPr>
              <a:t>E arrivederci a …..Milano!</a:t>
            </a:r>
            <a:endParaRPr lang="en-GB" sz="2400" i="1" kern="0" dirty="0">
              <a:solidFill>
                <a:srgbClr val="00B050"/>
              </a:solidFill>
            </a:endParaRPr>
          </a:p>
        </p:txBody>
      </p:sp>
    </p:spTree>
    <p:extLst>
      <p:ext uri="{BB962C8B-B14F-4D97-AF65-F5344CB8AC3E}">
        <p14:creationId xmlns:p14="http://schemas.microsoft.com/office/powerpoint/2010/main" val="352918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899592" y="2314972"/>
            <a:ext cx="7688263"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18" name="Rectangle 2"/>
          <p:cNvSpPr>
            <a:spLocks noGrp="1" noChangeArrowheads="1"/>
          </p:cNvSpPr>
          <p:nvPr>
            <p:ph type="title" idx="4294967295"/>
          </p:nvPr>
        </p:nvSpPr>
        <p:spPr>
          <a:xfrm>
            <a:off x="323528" y="404664"/>
            <a:ext cx="8461375" cy="1224459"/>
          </a:xfrm>
        </p:spPr>
        <p:txBody>
          <a:bodyPr/>
          <a:lstStyle/>
          <a:p>
            <a:pPr algn="ctr">
              <a:defRPr/>
            </a:pPr>
            <a:r>
              <a:rPr lang="en-GB" sz="3200" dirty="0" smtClean="0"/>
              <a:t>Base </a:t>
            </a:r>
            <a:r>
              <a:rPr lang="en-GB" sz="3200" dirty="0" err="1" smtClean="0"/>
              <a:t>Legale</a:t>
            </a:r>
            <a:r>
              <a:rPr lang="en-GB" sz="3200" dirty="0" smtClean="0"/>
              <a:t> </a:t>
            </a:r>
            <a:r>
              <a:rPr lang="en-GB" sz="3200" dirty="0" err="1" smtClean="0"/>
              <a:t>Partecipazione</a:t>
            </a:r>
            <a:r>
              <a:rPr lang="en-GB" sz="3200" dirty="0" smtClean="0"/>
              <a:t> UE</a:t>
            </a:r>
            <a:endParaRPr lang="en-GB" sz="3200" dirty="0"/>
          </a:p>
        </p:txBody>
      </p:sp>
      <p:sp>
        <p:nvSpPr>
          <p:cNvPr id="60419" name="Rectangle 3"/>
          <p:cNvSpPr>
            <a:spLocks noGrp="1" noChangeArrowheads="1"/>
          </p:cNvSpPr>
          <p:nvPr>
            <p:ph type="body" idx="4294967295"/>
          </p:nvPr>
        </p:nvSpPr>
        <p:spPr>
          <a:xfrm>
            <a:off x="4283969" y="1844824"/>
            <a:ext cx="4831184" cy="4124206"/>
          </a:xfrm>
        </p:spPr>
        <p:txBody>
          <a:bodyPr/>
          <a:lstStyle/>
          <a:p>
            <a:pPr>
              <a:lnSpc>
                <a:spcPct val="100000"/>
              </a:lnSpc>
              <a:buClr>
                <a:srgbClr val="0F5494"/>
              </a:buClr>
              <a:buFont typeface="Arial" pitchFamily="34" charset="0"/>
              <a:buChar char="•"/>
              <a:defRPr/>
            </a:pPr>
            <a:r>
              <a:rPr lang="en-GB" dirty="0" err="1" smtClean="0"/>
              <a:t>Comunicazione</a:t>
            </a:r>
            <a:r>
              <a:rPr lang="en-GB" dirty="0" smtClean="0"/>
              <a:t> COM(2013)255 e </a:t>
            </a:r>
            <a:r>
              <a:rPr lang="en-GB" dirty="0" err="1" smtClean="0"/>
              <a:t>decisione</a:t>
            </a:r>
            <a:r>
              <a:rPr lang="en-GB" dirty="0" smtClean="0"/>
              <a:t> C (2013) 2507 del 3 </a:t>
            </a:r>
            <a:r>
              <a:rPr lang="en-GB" dirty="0" err="1" smtClean="0"/>
              <a:t>maggio</a:t>
            </a:r>
            <a:r>
              <a:rPr lang="en-GB" dirty="0" smtClean="0"/>
              <a:t> 2013 </a:t>
            </a:r>
          </a:p>
          <a:p>
            <a:pPr>
              <a:lnSpc>
                <a:spcPct val="100000"/>
              </a:lnSpc>
              <a:buClr>
                <a:srgbClr val="0F5494"/>
              </a:buClr>
              <a:buFont typeface="Arial" pitchFamily="34" charset="0"/>
              <a:buChar char="•"/>
              <a:defRPr/>
            </a:pPr>
            <a:r>
              <a:rPr lang="en-GB" dirty="0" smtClean="0"/>
              <a:t>Il JRC </a:t>
            </a:r>
            <a:r>
              <a:rPr lang="en-GB" dirty="0" err="1" smtClean="0"/>
              <a:t>coordina</a:t>
            </a:r>
            <a:r>
              <a:rPr lang="en-GB" dirty="0" smtClean="0"/>
              <a:t> la </a:t>
            </a:r>
            <a:r>
              <a:rPr lang="en-GB" dirty="0" err="1" smtClean="0"/>
              <a:t>partecipazione</a:t>
            </a:r>
            <a:r>
              <a:rPr lang="en-GB" dirty="0" smtClean="0"/>
              <a:t> </a:t>
            </a:r>
            <a:r>
              <a:rPr lang="en-GB" dirty="0" err="1" smtClean="0"/>
              <a:t>della</a:t>
            </a:r>
            <a:r>
              <a:rPr lang="en-GB" dirty="0" smtClean="0"/>
              <a:t> </a:t>
            </a:r>
            <a:r>
              <a:rPr lang="en-GB" dirty="0" err="1" smtClean="0"/>
              <a:t>Commissione</a:t>
            </a:r>
            <a:r>
              <a:rPr lang="en-GB" dirty="0" smtClean="0"/>
              <a:t> e </a:t>
            </a:r>
            <a:r>
              <a:rPr lang="en-GB" dirty="0" err="1" smtClean="0"/>
              <a:t>delle</a:t>
            </a:r>
            <a:r>
              <a:rPr lang="en-GB" dirty="0" smtClean="0"/>
              <a:t> </a:t>
            </a:r>
            <a:r>
              <a:rPr lang="en-GB" dirty="0" err="1" smtClean="0"/>
              <a:t>altre</a:t>
            </a:r>
            <a:r>
              <a:rPr lang="en-GB" dirty="0" smtClean="0"/>
              <a:t> </a:t>
            </a:r>
            <a:r>
              <a:rPr lang="en-GB" dirty="0" err="1" smtClean="0"/>
              <a:t>istituzioni</a:t>
            </a:r>
            <a:endParaRPr lang="en-GB" dirty="0" smtClean="0"/>
          </a:p>
          <a:p>
            <a:pPr>
              <a:lnSpc>
                <a:spcPct val="100000"/>
              </a:lnSpc>
              <a:buClr>
                <a:srgbClr val="0F5494"/>
              </a:buClr>
              <a:buFont typeface="Arial" pitchFamily="34" charset="0"/>
              <a:buChar char="•"/>
              <a:defRPr/>
            </a:pPr>
            <a:r>
              <a:rPr lang="en-GB" dirty="0" smtClean="0"/>
              <a:t>David Wilkinson </a:t>
            </a:r>
            <a:r>
              <a:rPr lang="en-GB" dirty="0" err="1" smtClean="0"/>
              <a:t>Commissario</a:t>
            </a:r>
            <a:r>
              <a:rPr lang="en-GB" dirty="0" smtClean="0"/>
              <a:t> </a:t>
            </a:r>
            <a:r>
              <a:rPr lang="en-GB" dirty="0" err="1" smtClean="0"/>
              <a:t>Generale</a:t>
            </a:r>
            <a:r>
              <a:rPr lang="en-GB" dirty="0" smtClean="0"/>
              <a:t> per la </a:t>
            </a:r>
            <a:r>
              <a:rPr lang="en-GB" dirty="0" err="1" smtClean="0"/>
              <a:t>partecipazione</a:t>
            </a:r>
            <a:r>
              <a:rPr lang="en-GB" dirty="0" smtClean="0"/>
              <a:t> </a:t>
            </a:r>
            <a:r>
              <a:rPr lang="en-GB" dirty="0" err="1" smtClean="0"/>
              <a:t>dell'UE</a:t>
            </a:r>
            <a:endParaRPr lang="en-GB" dirty="0" smtClean="0"/>
          </a:p>
          <a:p>
            <a:pPr>
              <a:lnSpc>
                <a:spcPct val="100000"/>
              </a:lnSpc>
              <a:buFont typeface="Arial" pitchFamily="34" charset="0"/>
              <a:buChar char="•"/>
              <a:defRPr/>
            </a:pPr>
            <a:endParaRPr lang="en-GB" sz="2000" dirty="0" smtClean="0"/>
          </a:p>
          <a:p>
            <a:pPr>
              <a:lnSpc>
                <a:spcPct val="100000"/>
              </a:lnSpc>
              <a:buFont typeface="Arial" pitchFamily="34" charset="0"/>
              <a:buChar char="•"/>
              <a:defRPr/>
            </a:pPr>
            <a:endParaRPr lang="en-GB" sz="2000" dirty="0" smtClean="0"/>
          </a:p>
          <a:p>
            <a:pPr>
              <a:lnSpc>
                <a:spcPct val="80000"/>
              </a:lnSpc>
              <a:defRPr/>
            </a:pPr>
            <a:endParaRPr lang="en-GB" sz="2000" dirty="0" smtClean="0"/>
          </a:p>
          <a:p>
            <a:pPr marL="0" indent="0">
              <a:lnSpc>
                <a:spcPct val="80000"/>
              </a:lnSpc>
              <a:defRPr/>
            </a:pPr>
            <a:endParaRPr lang="en-GB" sz="2000" dirty="0"/>
          </a:p>
          <a:p>
            <a:pPr>
              <a:lnSpc>
                <a:spcPct val="80000"/>
              </a:lnSpc>
              <a:defRPr/>
            </a:pPr>
            <a:endParaRPr lang="en-GB" sz="2000" dirty="0"/>
          </a:p>
        </p:txBody>
      </p:sp>
      <p:graphicFrame>
        <p:nvGraphicFramePr>
          <p:cNvPr id="80900" name="Object 2"/>
          <p:cNvGraphicFramePr>
            <a:graphicFrameLocks noChangeAspect="1"/>
          </p:cNvGraphicFramePr>
          <p:nvPr>
            <p:extLst>
              <p:ext uri="{D42A27DB-BD31-4B8C-83A1-F6EECF244321}">
                <p14:modId xmlns:p14="http://schemas.microsoft.com/office/powerpoint/2010/main" val="1079802221"/>
              </p:ext>
            </p:extLst>
          </p:nvPr>
        </p:nvGraphicFramePr>
        <p:xfrm>
          <a:off x="467544" y="1628800"/>
          <a:ext cx="3301646" cy="4665167"/>
        </p:xfrm>
        <a:graphic>
          <a:graphicData uri="http://schemas.openxmlformats.org/presentationml/2006/ole">
            <mc:AlternateContent xmlns:mc="http://schemas.openxmlformats.org/markup-compatibility/2006">
              <mc:Choice xmlns:v="urn:schemas-microsoft-com:vml" Requires="v">
                <p:oleObj spid="_x0000_s1042" name="Acrobat Document" r:id="rId5" imgW="5676844" imgH="8019810" progId="AcroExch.Document.7">
                  <p:embed/>
                </p:oleObj>
              </mc:Choice>
              <mc:Fallback>
                <p:oleObj name="Acrobat Document" r:id="rId5" imgW="5676844" imgH="8019810" progId="AcroExch.Document.7">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1628800"/>
                        <a:ext cx="3301646" cy="4665167"/>
                      </a:xfrm>
                      <a:prstGeom prst="rect">
                        <a:avLst/>
                      </a:prstGeom>
                      <a:noFill/>
                      <a:ln w="9525">
                        <a:solidFill>
                          <a:schemeClr val="tx1"/>
                        </a:solidFill>
                        <a:miter lim="800000"/>
                        <a:headEnd/>
                        <a:tailEnd/>
                      </a:ln>
                      <a:extLst/>
                    </p:spPr>
                  </p:pic>
                </p:oleObj>
              </mc:Fallback>
            </mc:AlternateContent>
          </a:graphicData>
        </a:graphic>
      </p:graphicFrame>
    </p:spTree>
    <p:extLst>
      <p:ext uri="{BB962C8B-B14F-4D97-AF65-F5344CB8AC3E}">
        <p14:creationId xmlns:p14="http://schemas.microsoft.com/office/powerpoint/2010/main" val="32707468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79512" y="260648"/>
            <a:ext cx="8229600" cy="1728192"/>
          </a:xfrm>
        </p:spPr>
        <p:txBody>
          <a:bodyPr/>
          <a:lstStyle/>
          <a:p>
            <a:pPr algn="ctr"/>
            <a:r>
              <a:rPr lang="en-GB" sz="3200" dirty="0" smtClean="0"/>
              <a:t/>
            </a:r>
            <a:br>
              <a:rPr lang="en-GB" sz="3200" dirty="0" smtClean="0"/>
            </a:br>
            <a:r>
              <a:rPr lang="en-GB" sz="3200" dirty="0" smtClean="0"/>
              <a:t>Motto </a:t>
            </a:r>
            <a:r>
              <a:rPr lang="en-GB" sz="3200" dirty="0" err="1" smtClean="0"/>
              <a:t>dell'UE</a:t>
            </a:r>
            <a:r>
              <a:rPr lang="en-GB" sz="3200" dirty="0" smtClean="0"/>
              <a:t> </a:t>
            </a:r>
            <a:br>
              <a:rPr lang="en-GB" sz="3200" dirty="0" smtClean="0"/>
            </a:br>
            <a:r>
              <a:rPr lang="en-GB" sz="2800" b="0" i="1" dirty="0" smtClean="0"/>
              <a:t>“</a:t>
            </a:r>
            <a:r>
              <a:rPr lang="en-GB" sz="2800" b="0" i="1" dirty="0" err="1" smtClean="0"/>
              <a:t>Coltivare</a:t>
            </a:r>
            <a:r>
              <a:rPr lang="en-GB" sz="2800" b="0" i="1" dirty="0" smtClean="0"/>
              <a:t> </a:t>
            </a:r>
            <a:r>
              <a:rPr lang="en-GB" sz="2800" b="0" i="1" dirty="0" err="1" smtClean="0"/>
              <a:t>il</a:t>
            </a:r>
            <a:r>
              <a:rPr lang="en-GB" sz="2800" b="0" i="1" dirty="0" smtClean="0"/>
              <a:t> </a:t>
            </a:r>
            <a:r>
              <a:rPr lang="en-GB" sz="2800" b="0" i="1" dirty="0" err="1" smtClean="0"/>
              <a:t>futuro</a:t>
            </a:r>
            <a:r>
              <a:rPr lang="en-GB" sz="2800" b="0" i="1" dirty="0" smtClean="0"/>
              <a:t> </a:t>
            </a:r>
            <a:r>
              <a:rPr lang="en-GB" sz="2800" b="0" i="1" dirty="0" err="1" smtClean="0"/>
              <a:t>dell'Europa</a:t>
            </a:r>
            <a:r>
              <a:rPr lang="en-GB" sz="2800" b="0" i="1" dirty="0" smtClean="0"/>
              <a:t> per un </a:t>
            </a:r>
            <a:r>
              <a:rPr lang="en-GB" sz="2800" b="0" i="1" dirty="0" err="1" smtClean="0"/>
              <a:t>mondo</a:t>
            </a:r>
            <a:r>
              <a:rPr lang="en-GB" sz="2800" b="0" i="1" dirty="0" smtClean="0"/>
              <a:t> </a:t>
            </a:r>
            <a:r>
              <a:rPr lang="en-GB" sz="2800" b="0" i="1" dirty="0" err="1" smtClean="0"/>
              <a:t>migliore</a:t>
            </a:r>
            <a:r>
              <a:rPr lang="en-GB" sz="2800" b="0" i="1" dirty="0" smtClean="0"/>
              <a:t>”</a:t>
            </a:r>
            <a:br>
              <a:rPr lang="en-GB" sz="2800" b="0" i="1" dirty="0" smtClean="0"/>
            </a:br>
            <a:r>
              <a:rPr lang="en-GB" sz="2800" dirty="0">
                <a:solidFill>
                  <a:srgbClr val="00B050"/>
                </a:solidFill>
              </a:rPr>
              <a:t/>
            </a:r>
            <a:br>
              <a:rPr lang="en-GB" sz="2800" dirty="0">
                <a:solidFill>
                  <a:srgbClr val="00B050"/>
                </a:solidFill>
              </a:rPr>
            </a:br>
            <a:endParaRPr lang="en-GB" sz="2800" b="0" i="1" dirty="0"/>
          </a:p>
        </p:txBody>
      </p:sp>
      <p:sp>
        <p:nvSpPr>
          <p:cNvPr id="9219" name="Content Placeholder 2"/>
          <p:cNvSpPr>
            <a:spLocks noGrp="1"/>
          </p:cNvSpPr>
          <p:nvPr>
            <p:ph idx="1"/>
          </p:nvPr>
        </p:nvSpPr>
        <p:spPr>
          <a:xfrm>
            <a:off x="749648" y="4341646"/>
            <a:ext cx="8229600" cy="1523894"/>
          </a:xfrm>
        </p:spPr>
        <p:txBody>
          <a:bodyPr/>
          <a:lstStyle/>
          <a:p>
            <a:pPr marL="400050" eaLnBrk="1" hangingPunct="1">
              <a:lnSpc>
                <a:spcPct val="150000"/>
              </a:lnSpc>
              <a:spcBef>
                <a:spcPts val="0"/>
              </a:spcBef>
              <a:defRPr/>
            </a:pPr>
            <a:r>
              <a:rPr lang="en-GB" sz="2400" b="1" i="0" dirty="0" err="1" smtClean="0"/>
              <a:t>Coordinare</a:t>
            </a:r>
            <a:r>
              <a:rPr lang="en-GB" sz="2400" b="1" i="0" dirty="0" smtClean="0"/>
              <a:t> </a:t>
            </a:r>
            <a:r>
              <a:rPr lang="en-GB" sz="2400" b="1" i="0" dirty="0" err="1" smtClean="0"/>
              <a:t>il</a:t>
            </a:r>
            <a:r>
              <a:rPr lang="en-GB" sz="2400" b="1" i="0" dirty="0" smtClean="0"/>
              <a:t> </a:t>
            </a:r>
            <a:r>
              <a:rPr lang="en-GB" sz="2400" b="1" i="0" dirty="0" err="1" smtClean="0"/>
              <a:t>programma</a:t>
            </a:r>
            <a:r>
              <a:rPr lang="en-GB" sz="2400" b="1" i="0" dirty="0" smtClean="0"/>
              <a:t> </a:t>
            </a:r>
            <a:r>
              <a:rPr lang="en-GB" sz="2400" b="1" i="0" dirty="0" err="1" smtClean="0"/>
              <a:t>scientifico</a:t>
            </a:r>
            <a:endParaRPr lang="en-GB" sz="2400" b="1" i="0" dirty="0" smtClean="0"/>
          </a:p>
          <a:p>
            <a:pPr marL="514350" lvl="1" indent="0" eaLnBrk="1" hangingPunct="1">
              <a:lnSpc>
                <a:spcPct val="150000"/>
              </a:lnSpc>
              <a:spcBef>
                <a:spcPts val="0"/>
              </a:spcBef>
              <a:buNone/>
              <a:defRPr/>
            </a:pPr>
            <a:r>
              <a:rPr lang="en-GB" sz="2000" b="0" i="0" dirty="0" err="1" smtClean="0"/>
              <a:t>Definire</a:t>
            </a:r>
            <a:r>
              <a:rPr lang="en-GB" sz="2000" b="0" i="0" dirty="0" smtClean="0"/>
              <a:t> </a:t>
            </a:r>
            <a:r>
              <a:rPr lang="en-GB" sz="2000" b="0" i="0" dirty="0" err="1" smtClean="0"/>
              <a:t>gli</a:t>
            </a:r>
            <a:r>
              <a:rPr lang="en-GB" sz="2000" b="0" i="0" dirty="0" smtClean="0"/>
              <a:t> </a:t>
            </a:r>
            <a:r>
              <a:rPr lang="en-GB" sz="2000" b="0" i="0" dirty="0" err="1" smtClean="0"/>
              <a:t>obiettivi</a:t>
            </a:r>
            <a:r>
              <a:rPr lang="en-GB" sz="2000" b="0" i="0" dirty="0" smtClean="0"/>
              <a:t> </a:t>
            </a:r>
            <a:r>
              <a:rPr lang="en-GB" sz="2000" b="0" i="0" dirty="0" err="1" smtClean="0"/>
              <a:t>d'azione</a:t>
            </a:r>
            <a:r>
              <a:rPr lang="en-GB" sz="2000" b="0" i="0" dirty="0" smtClean="0"/>
              <a:t> per </a:t>
            </a:r>
            <a:r>
              <a:rPr lang="en-GB" sz="2000" b="0" i="0" dirty="0" err="1" smtClean="0"/>
              <a:t>il</a:t>
            </a:r>
            <a:r>
              <a:rPr lang="en-GB" sz="2000" b="0" i="0" dirty="0" smtClean="0"/>
              <a:t> </a:t>
            </a:r>
            <a:r>
              <a:rPr lang="en-GB" sz="2000" b="0" i="0" dirty="0" err="1" smtClean="0"/>
              <a:t>futuro</a:t>
            </a:r>
            <a:r>
              <a:rPr lang="en-GB" sz="2000" b="0" i="0" dirty="0" smtClean="0"/>
              <a:t>, </a:t>
            </a:r>
            <a:r>
              <a:rPr lang="en-GB" sz="2000" b="0" i="0" dirty="0" err="1" smtClean="0"/>
              <a:t>insieme</a:t>
            </a:r>
            <a:r>
              <a:rPr lang="en-GB" sz="2000" b="0" i="0" dirty="0" smtClean="0"/>
              <a:t> </a:t>
            </a:r>
            <a:r>
              <a:rPr lang="en-GB" sz="2000" b="0" i="0" dirty="0" err="1" smtClean="0"/>
              <a:t>ai</a:t>
            </a:r>
            <a:r>
              <a:rPr lang="en-GB" sz="2000" b="0" i="0" dirty="0" smtClean="0"/>
              <a:t> partners </a:t>
            </a:r>
            <a:r>
              <a:rPr lang="en-GB" sz="2000" b="0" i="0" dirty="0" err="1" smtClean="0"/>
              <a:t>internazionali</a:t>
            </a:r>
            <a:endParaRPr lang="en-GB" sz="2000" b="0" i="0" dirty="0" smtClean="0"/>
          </a:p>
          <a:p>
            <a:pPr marL="0" indent="0" eaLnBrk="1" hangingPunct="1">
              <a:lnSpc>
                <a:spcPct val="150000"/>
              </a:lnSpc>
              <a:buNone/>
              <a:defRPr/>
            </a:pPr>
            <a:endParaRPr lang="en-GB" sz="2400" i="0" dirty="0" smtClean="0"/>
          </a:p>
          <a:p>
            <a:pPr eaLnBrk="1" hangingPunct="1">
              <a:lnSpc>
                <a:spcPct val="100000"/>
              </a:lnSpc>
              <a:buFont typeface="Arial" pitchFamily="34" charset="0"/>
              <a:buChar char="•"/>
              <a:defRPr/>
            </a:pPr>
            <a:endParaRPr lang="en-GB" sz="2400" i="0" dirty="0" smtClean="0"/>
          </a:p>
          <a:p>
            <a:pPr eaLnBrk="1" hangingPunct="1">
              <a:lnSpc>
                <a:spcPct val="100000"/>
              </a:lnSpc>
              <a:defRPr/>
            </a:pPr>
            <a:endParaRPr lang="en-GB" sz="2400" i="0" dirty="0" smtClean="0"/>
          </a:p>
          <a:p>
            <a:pPr eaLnBrk="1" hangingPunct="1">
              <a:defRPr/>
            </a:pPr>
            <a:endParaRPr lang="en-GB" sz="2400" i="0" dirty="0" smtClean="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8807" y="0"/>
            <a:ext cx="1515193" cy="692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2"/>
          <p:cNvSpPr txBox="1">
            <a:spLocks/>
          </p:cNvSpPr>
          <p:nvPr/>
        </p:nvSpPr>
        <p:spPr bwMode="auto">
          <a:xfrm>
            <a:off x="755576" y="2420888"/>
            <a:ext cx="8229600" cy="20882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Font typeface="Arial" pitchFamily="34" charset="0"/>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eaLnBrk="1" hangingPunct="1">
              <a:lnSpc>
                <a:spcPct val="150000"/>
              </a:lnSpc>
              <a:spcBef>
                <a:spcPts val="0"/>
              </a:spcBef>
              <a:defRPr/>
            </a:pPr>
            <a:r>
              <a:rPr lang="en-GB" b="1" i="0" kern="0" dirty="0" err="1" smtClean="0"/>
              <a:t>Comunicare</a:t>
            </a:r>
            <a:r>
              <a:rPr lang="en-GB" b="1" i="0" kern="0" dirty="0" smtClean="0"/>
              <a:t> un </a:t>
            </a:r>
            <a:r>
              <a:rPr lang="en-GB" b="1" i="0" kern="0" dirty="0" err="1" smtClean="0"/>
              <a:t>messaggio</a:t>
            </a:r>
            <a:r>
              <a:rPr lang="en-GB" b="1" i="0" kern="0" dirty="0" smtClean="0"/>
              <a:t> di </a:t>
            </a:r>
            <a:r>
              <a:rPr lang="en-GB" b="1" i="0" kern="0" dirty="0" err="1" smtClean="0"/>
              <a:t>valori</a:t>
            </a:r>
            <a:endParaRPr lang="en-GB" b="1" i="0" kern="0" dirty="0" smtClean="0"/>
          </a:p>
          <a:p>
            <a:pPr marL="457200" lvl="1" indent="0" eaLnBrk="1" hangingPunct="1">
              <a:lnSpc>
                <a:spcPct val="150000"/>
              </a:lnSpc>
              <a:spcBef>
                <a:spcPts val="0"/>
              </a:spcBef>
              <a:buFontTx/>
              <a:buNone/>
              <a:defRPr/>
            </a:pPr>
            <a:r>
              <a:rPr lang="en-GB" b="0" kern="0" dirty="0" err="1" smtClean="0"/>
              <a:t>Cosa</a:t>
            </a:r>
            <a:r>
              <a:rPr lang="en-GB" b="0" kern="0" dirty="0" smtClean="0"/>
              <a:t> ha </a:t>
            </a:r>
            <a:r>
              <a:rPr lang="en-GB" b="0" kern="0" dirty="0" err="1" smtClean="0"/>
              <a:t>fatto</a:t>
            </a:r>
            <a:r>
              <a:rPr lang="en-GB" b="0" kern="0" dirty="0" smtClean="0"/>
              <a:t> </a:t>
            </a:r>
            <a:r>
              <a:rPr lang="en-GB" b="0" kern="0" dirty="0" err="1" smtClean="0"/>
              <a:t>l'UE</a:t>
            </a:r>
            <a:r>
              <a:rPr lang="en-GB" b="0" kern="0" dirty="0" smtClean="0"/>
              <a:t> sui </a:t>
            </a:r>
            <a:r>
              <a:rPr lang="en-GB" b="0" kern="0" dirty="0" err="1" smtClean="0"/>
              <a:t>temi</a:t>
            </a:r>
            <a:r>
              <a:rPr lang="en-GB" b="0" kern="0" dirty="0" smtClean="0"/>
              <a:t> e le </a:t>
            </a:r>
            <a:r>
              <a:rPr lang="en-GB" b="0" kern="0" dirty="0" err="1" smtClean="0"/>
              <a:t>sfide</a:t>
            </a:r>
            <a:r>
              <a:rPr lang="en-GB" b="0" kern="0" dirty="0" smtClean="0"/>
              <a:t> di Expo 2015 </a:t>
            </a:r>
            <a:r>
              <a:rPr lang="en-GB" b="0" kern="0" dirty="0" err="1" smtClean="0"/>
              <a:t>nei</a:t>
            </a:r>
            <a:r>
              <a:rPr lang="en-GB" b="0" kern="0" dirty="0" smtClean="0"/>
              <a:t> </a:t>
            </a:r>
            <a:r>
              <a:rPr lang="en-GB" b="0" kern="0" dirty="0" err="1" smtClean="0"/>
              <a:t>passati</a:t>
            </a:r>
            <a:r>
              <a:rPr lang="en-GB" b="0" kern="0" dirty="0" smtClean="0"/>
              <a:t> 50 </a:t>
            </a:r>
            <a:r>
              <a:rPr lang="en-GB" b="0" kern="0" dirty="0" err="1" smtClean="0"/>
              <a:t>anni</a:t>
            </a:r>
            <a:r>
              <a:rPr lang="en-GB" b="0" kern="0" dirty="0" smtClean="0"/>
              <a:t> e </a:t>
            </a:r>
            <a:r>
              <a:rPr lang="en-GB" b="0" kern="0" dirty="0" err="1" smtClean="0"/>
              <a:t>quali</a:t>
            </a:r>
            <a:r>
              <a:rPr lang="en-GB" b="0" kern="0" dirty="0" smtClean="0"/>
              <a:t> </a:t>
            </a:r>
            <a:r>
              <a:rPr lang="en-GB" b="0" kern="0" dirty="0" err="1" smtClean="0"/>
              <a:t>sono</a:t>
            </a:r>
            <a:r>
              <a:rPr lang="en-GB" b="0" kern="0" dirty="0" smtClean="0"/>
              <a:t> le </a:t>
            </a:r>
            <a:r>
              <a:rPr lang="en-GB" b="0" kern="0" dirty="0" err="1" smtClean="0"/>
              <a:t>sfide</a:t>
            </a:r>
            <a:r>
              <a:rPr lang="en-GB" b="0" kern="0" dirty="0" smtClean="0"/>
              <a:t> da </a:t>
            </a:r>
            <a:r>
              <a:rPr lang="en-GB" b="0" kern="0" dirty="0" err="1" smtClean="0"/>
              <a:t>affrontare</a:t>
            </a:r>
            <a:r>
              <a:rPr lang="en-GB" b="0" kern="0" dirty="0" smtClean="0"/>
              <a:t> </a:t>
            </a:r>
            <a:r>
              <a:rPr lang="en-GB" b="0" kern="0" dirty="0" err="1" smtClean="0"/>
              <a:t>nei</a:t>
            </a:r>
            <a:r>
              <a:rPr lang="en-GB" b="0" kern="0" dirty="0" smtClean="0"/>
              <a:t> </a:t>
            </a:r>
            <a:r>
              <a:rPr lang="en-GB" b="0" kern="0" dirty="0" err="1" smtClean="0"/>
              <a:t>prossimi</a:t>
            </a:r>
            <a:r>
              <a:rPr lang="en-GB" b="0" kern="0" dirty="0" smtClean="0"/>
              <a:t> 50 </a:t>
            </a:r>
            <a:r>
              <a:rPr lang="en-GB" b="0" kern="0" dirty="0" err="1" smtClean="0"/>
              <a:t>anni</a:t>
            </a:r>
            <a:endParaRPr lang="en-GB" i="0" kern="0" dirty="0" smtClean="0"/>
          </a:p>
          <a:p>
            <a:pPr eaLnBrk="1" hangingPunct="1">
              <a:defRPr/>
            </a:pPr>
            <a:endParaRPr lang="en-GB" i="0" kern="0" dirty="0" smtClean="0"/>
          </a:p>
          <a:p>
            <a:pPr eaLnBrk="1" hangingPunct="1">
              <a:defRPr/>
            </a:pPr>
            <a:endParaRPr lang="en-GB" b="0" i="0" kern="0" dirty="0" smtClean="0"/>
          </a:p>
        </p:txBody>
      </p:sp>
      <p:sp>
        <p:nvSpPr>
          <p:cNvPr id="6" name="Content Placeholder 2"/>
          <p:cNvSpPr txBox="1">
            <a:spLocks/>
          </p:cNvSpPr>
          <p:nvPr/>
        </p:nvSpPr>
        <p:spPr bwMode="auto">
          <a:xfrm>
            <a:off x="755576" y="5826820"/>
            <a:ext cx="8229600" cy="8280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Font typeface="Arial" pitchFamily="34" charset="0"/>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eaLnBrk="1" hangingPunct="1">
              <a:lnSpc>
                <a:spcPct val="150000"/>
              </a:lnSpc>
              <a:spcBef>
                <a:spcPts val="0"/>
              </a:spcBef>
              <a:defRPr/>
            </a:pPr>
            <a:r>
              <a:rPr lang="en-GB" b="1" i="0" kern="0" dirty="0" err="1" smtClean="0"/>
              <a:t>Sviluppare</a:t>
            </a:r>
            <a:r>
              <a:rPr lang="en-GB" b="1" i="0" kern="0" dirty="0" smtClean="0"/>
              <a:t> </a:t>
            </a:r>
            <a:r>
              <a:rPr lang="en-GB" b="1" i="0" kern="0" dirty="0" err="1" smtClean="0"/>
              <a:t>il</a:t>
            </a:r>
            <a:r>
              <a:rPr lang="en-GB" b="1" i="0" kern="0" dirty="0" smtClean="0"/>
              <a:t> B2B</a:t>
            </a:r>
          </a:p>
          <a:p>
            <a:pPr eaLnBrk="1" hangingPunct="1">
              <a:lnSpc>
                <a:spcPct val="150000"/>
              </a:lnSpc>
              <a:defRPr/>
            </a:pPr>
            <a:endParaRPr lang="en-GB" b="0" i="0" kern="0" dirty="0" smtClean="0"/>
          </a:p>
          <a:p>
            <a:pPr eaLnBrk="1" hangingPunct="1">
              <a:defRPr/>
            </a:pPr>
            <a:endParaRPr lang="en-GB" b="0" i="0" kern="0" dirty="0" smtClean="0"/>
          </a:p>
          <a:p>
            <a:pPr eaLnBrk="1" hangingPunct="1">
              <a:defRPr/>
            </a:pPr>
            <a:endParaRPr lang="en-GB" b="0" i="0" kern="0" dirty="0" smtClean="0"/>
          </a:p>
          <a:p>
            <a:pPr eaLnBrk="1" hangingPunct="1">
              <a:defRPr/>
            </a:pPr>
            <a:endParaRPr lang="en-GB" b="0" i="0" kern="0" dirty="0" smtClean="0"/>
          </a:p>
        </p:txBody>
      </p:sp>
      <p:sp>
        <p:nvSpPr>
          <p:cNvPr id="7" name="Content Placeholder 2"/>
          <p:cNvSpPr txBox="1">
            <a:spLocks/>
          </p:cNvSpPr>
          <p:nvPr/>
        </p:nvSpPr>
        <p:spPr bwMode="auto">
          <a:xfrm>
            <a:off x="755576" y="1791172"/>
            <a:ext cx="8229600" cy="8280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F5494"/>
              </a:buClr>
              <a:buFont typeface="Arial" pitchFamily="34" charset="0"/>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0" indent="0" eaLnBrk="1" hangingPunct="1">
              <a:lnSpc>
                <a:spcPct val="150000"/>
              </a:lnSpc>
              <a:spcBef>
                <a:spcPts val="0"/>
              </a:spcBef>
              <a:buNone/>
              <a:defRPr/>
            </a:pPr>
            <a:r>
              <a:rPr lang="en-GB" i="0" dirty="0" err="1">
                <a:solidFill>
                  <a:srgbClr val="00B050"/>
                </a:solidFill>
              </a:rPr>
              <a:t>Gli</a:t>
            </a:r>
            <a:r>
              <a:rPr lang="en-GB" i="0" dirty="0">
                <a:solidFill>
                  <a:srgbClr val="00B050"/>
                </a:solidFill>
              </a:rPr>
              <a:t> </a:t>
            </a:r>
            <a:r>
              <a:rPr lang="en-GB" i="0" dirty="0" err="1">
                <a:solidFill>
                  <a:srgbClr val="00B050"/>
                </a:solidFill>
              </a:rPr>
              <a:t>obiettivi</a:t>
            </a:r>
            <a:r>
              <a:rPr lang="en-GB" i="0" dirty="0" smtClean="0">
                <a:solidFill>
                  <a:srgbClr val="00B050"/>
                </a:solidFill>
              </a:rPr>
              <a:t>:</a:t>
            </a:r>
            <a:endParaRPr lang="en-GB" b="0" i="0" kern="0" dirty="0" smtClean="0"/>
          </a:p>
        </p:txBody>
      </p:sp>
    </p:spTree>
    <p:extLst>
      <p:ext uri="{BB962C8B-B14F-4D97-AF65-F5344CB8AC3E}">
        <p14:creationId xmlns:p14="http://schemas.microsoft.com/office/powerpoint/2010/main" val="815173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19">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79512" y="260648"/>
            <a:ext cx="8229600" cy="936625"/>
          </a:xfrm>
        </p:spPr>
        <p:txBody>
          <a:bodyPr/>
          <a:lstStyle/>
          <a:p>
            <a:pPr>
              <a:defRPr/>
            </a:pPr>
            <a:r>
              <a:rPr lang="en-GB" dirty="0" smtClean="0"/>
              <a:t>	</a:t>
            </a:r>
            <a:r>
              <a:rPr lang="en-GB" sz="3200" dirty="0" smtClean="0"/>
              <a:t>Il </a:t>
            </a:r>
            <a:r>
              <a:rPr lang="en-GB" sz="3200" dirty="0" err="1" smtClean="0"/>
              <a:t>tema</a:t>
            </a:r>
            <a:r>
              <a:rPr lang="en-GB" sz="3200" dirty="0" smtClean="0"/>
              <a:t> di Expo al </a:t>
            </a:r>
            <a:r>
              <a:rPr lang="en-GB" sz="3200" dirty="0" err="1" smtClean="0"/>
              <a:t>centro</a:t>
            </a:r>
            <a:r>
              <a:rPr lang="en-GB" sz="3200" dirty="0" smtClean="0"/>
              <a:t> di </a:t>
            </a:r>
            <a:br>
              <a:rPr lang="en-GB" sz="3200" dirty="0" smtClean="0"/>
            </a:br>
            <a:r>
              <a:rPr lang="en-GB" sz="3200" dirty="0" err="1" smtClean="0"/>
              <a:t>molte</a:t>
            </a:r>
            <a:r>
              <a:rPr lang="en-GB" sz="3200" dirty="0" smtClean="0"/>
              <a:t> </a:t>
            </a:r>
            <a:r>
              <a:rPr lang="en-GB" sz="3200" dirty="0" err="1" smtClean="0"/>
              <a:t>politiche</a:t>
            </a:r>
            <a:r>
              <a:rPr lang="en-GB" sz="3200" dirty="0" smtClean="0"/>
              <a:t> </a:t>
            </a:r>
            <a:r>
              <a:rPr lang="en-GB" sz="3200" dirty="0" err="1" smtClean="0"/>
              <a:t>europee</a:t>
            </a:r>
            <a:endParaRPr lang="en-GB" sz="3200" dirty="0"/>
          </a:p>
        </p:txBody>
      </p:sp>
      <p:sp>
        <p:nvSpPr>
          <p:cNvPr id="9219" name="Content Placeholder 2"/>
          <p:cNvSpPr>
            <a:spLocks noGrp="1"/>
          </p:cNvSpPr>
          <p:nvPr>
            <p:ph idx="1"/>
          </p:nvPr>
        </p:nvSpPr>
        <p:spPr>
          <a:xfrm>
            <a:off x="611560" y="1340768"/>
            <a:ext cx="8229600" cy="5119390"/>
          </a:xfrm>
        </p:spPr>
        <p:txBody>
          <a:bodyPr/>
          <a:lstStyle/>
          <a:p>
            <a:pPr eaLnBrk="1" hangingPunct="1">
              <a:lnSpc>
                <a:spcPct val="150000"/>
              </a:lnSpc>
              <a:spcBef>
                <a:spcPts val="0"/>
              </a:spcBef>
              <a:buFont typeface="Arial" pitchFamily="34" charset="0"/>
              <a:buChar char="•"/>
              <a:defRPr/>
            </a:pPr>
            <a:r>
              <a:rPr lang="en-GB" sz="2000" i="0" dirty="0" err="1" smtClean="0"/>
              <a:t>Agricoltura</a:t>
            </a:r>
            <a:r>
              <a:rPr lang="en-GB" sz="2000" i="0" dirty="0" smtClean="0"/>
              <a:t> e </a:t>
            </a:r>
            <a:r>
              <a:rPr lang="en-GB" sz="2000" i="0" dirty="0" err="1" smtClean="0"/>
              <a:t>pesca</a:t>
            </a:r>
            <a:endParaRPr lang="en-GB" sz="2000" i="0" dirty="0" smtClean="0"/>
          </a:p>
          <a:p>
            <a:pPr eaLnBrk="1" hangingPunct="1">
              <a:lnSpc>
                <a:spcPct val="150000"/>
              </a:lnSpc>
              <a:spcBef>
                <a:spcPts val="0"/>
              </a:spcBef>
              <a:buFont typeface="Arial" pitchFamily="34" charset="0"/>
              <a:buChar char="•"/>
              <a:defRPr/>
            </a:pPr>
            <a:r>
              <a:rPr lang="en-GB" sz="2000" i="0" dirty="0" err="1" smtClean="0"/>
              <a:t>Cooperazione</a:t>
            </a:r>
            <a:r>
              <a:rPr lang="en-GB" sz="2000" i="0" dirty="0" smtClean="0"/>
              <a:t> e </a:t>
            </a:r>
            <a:r>
              <a:rPr lang="en-GB" sz="2000" i="0" dirty="0" err="1" smtClean="0"/>
              <a:t>Sviluppo</a:t>
            </a:r>
            <a:endParaRPr lang="en-GB" sz="2000" i="0" dirty="0"/>
          </a:p>
          <a:p>
            <a:pPr eaLnBrk="1" hangingPunct="1">
              <a:lnSpc>
                <a:spcPct val="150000"/>
              </a:lnSpc>
              <a:spcBef>
                <a:spcPts val="0"/>
              </a:spcBef>
              <a:buFont typeface="Arial" pitchFamily="34" charset="0"/>
              <a:buChar char="•"/>
              <a:defRPr/>
            </a:pPr>
            <a:r>
              <a:rPr lang="en-GB" sz="2000" i="0" dirty="0" err="1" smtClean="0"/>
              <a:t>Cibo</a:t>
            </a:r>
            <a:r>
              <a:rPr lang="en-GB" sz="2000" i="0" dirty="0" smtClean="0"/>
              <a:t> </a:t>
            </a:r>
            <a:r>
              <a:rPr lang="en-GB" sz="2000" i="0" dirty="0" err="1" smtClean="0"/>
              <a:t>sano</a:t>
            </a:r>
            <a:r>
              <a:rPr lang="en-GB" sz="2000" i="0" dirty="0" smtClean="0"/>
              <a:t>, </a:t>
            </a:r>
            <a:r>
              <a:rPr lang="en-GB" sz="2000" i="0" dirty="0" err="1" smtClean="0"/>
              <a:t>sicuro</a:t>
            </a:r>
            <a:r>
              <a:rPr lang="en-GB" sz="2000" i="0" dirty="0" smtClean="0"/>
              <a:t> e </a:t>
            </a:r>
            <a:r>
              <a:rPr lang="en-GB" sz="2000" i="0" dirty="0" err="1" smtClean="0"/>
              <a:t>nutriente</a:t>
            </a:r>
            <a:endParaRPr lang="en-GB" sz="2000" i="0" dirty="0" smtClean="0"/>
          </a:p>
          <a:p>
            <a:pPr eaLnBrk="1" hangingPunct="1">
              <a:lnSpc>
                <a:spcPct val="150000"/>
              </a:lnSpc>
              <a:spcBef>
                <a:spcPts val="0"/>
              </a:spcBef>
              <a:buFont typeface="Arial" pitchFamily="34" charset="0"/>
              <a:buChar char="•"/>
              <a:defRPr/>
            </a:pPr>
            <a:r>
              <a:rPr lang="en-GB" sz="2000" i="0" dirty="0" err="1" smtClean="0"/>
              <a:t>Sprechi</a:t>
            </a:r>
            <a:r>
              <a:rPr lang="en-GB" sz="2000" i="0" dirty="0" smtClean="0"/>
              <a:t> </a:t>
            </a:r>
            <a:r>
              <a:rPr lang="en-GB" sz="2000" i="0" dirty="0" err="1" smtClean="0"/>
              <a:t>alimentari</a:t>
            </a:r>
            <a:endParaRPr lang="en-GB" sz="2000" i="0" dirty="0"/>
          </a:p>
          <a:p>
            <a:pPr eaLnBrk="1" hangingPunct="1">
              <a:lnSpc>
                <a:spcPct val="150000"/>
              </a:lnSpc>
              <a:spcBef>
                <a:spcPts val="0"/>
              </a:spcBef>
              <a:buFont typeface="Arial" pitchFamily="34" charset="0"/>
              <a:buChar char="•"/>
              <a:defRPr/>
            </a:pPr>
            <a:r>
              <a:rPr lang="en-GB" sz="2000" i="0" dirty="0" err="1" smtClean="0"/>
              <a:t>Frode</a:t>
            </a:r>
            <a:r>
              <a:rPr lang="en-GB" sz="2000" i="0" dirty="0" smtClean="0"/>
              <a:t> e </a:t>
            </a:r>
            <a:r>
              <a:rPr lang="en-GB" sz="2000" i="0" dirty="0" err="1" smtClean="0"/>
              <a:t>contraffazione</a:t>
            </a:r>
            <a:r>
              <a:rPr lang="en-GB" sz="2000" i="0" dirty="0" smtClean="0"/>
              <a:t> </a:t>
            </a:r>
            <a:r>
              <a:rPr lang="en-GB" sz="2000" i="0" dirty="0" err="1" smtClean="0"/>
              <a:t>alimentare</a:t>
            </a:r>
            <a:endParaRPr lang="en-GB" sz="2000" i="0" dirty="0"/>
          </a:p>
          <a:p>
            <a:pPr eaLnBrk="1" hangingPunct="1">
              <a:lnSpc>
                <a:spcPct val="150000"/>
              </a:lnSpc>
              <a:spcBef>
                <a:spcPts val="0"/>
              </a:spcBef>
              <a:buFont typeface="Arial" pitchFamily="34" charset="0"/>
              <a:buChar char="•"/>
              <a:defRPr/>
            </a:pPr>
            <a:r>
              <a:rPr lang="en-GB" sz="2000" i="0" dirty="0" err="1" smtClean="0"/>
              <a:t>Industria</a:t>
            </a:r>
            <a:r>
              <a:rPr lang="en-GB" sz="2000" i="0" dirty="0" smtClean="0"/>
              <a:t>, </a:t>
            </a:r>
            <a:r>
              <a:rPr lang="en-GB" sz="2000" i="0" dirty="0" err="1" smtClean="0"/>
              <a:t>turismo</a:t>
            </a:r>
            <a:r>
              <a:rPr lang="en-GB" sz="2000" i="0" dirty="0" smtClean="0"/>
              <a:t>, </a:t>
            </a:r>
            <a:r>
              <a:rPr lang="en-GB" sz="2000" i="0" dirty="0" err="1" smtClean="0"/>
              <a:t>commercio</a:t>
            </a:r>
            <a:endParaRPr lang="en-GB" sz="2000" i="0" dirty="0" smtClean="0"/>
          </a:p>
          <a:p>
            <a:pPr eaLnBrk="1" hangingPunct="1">
              <a:lnSpc>
                <a:spcPct val="150000"/>
              </a:lnSpc>
              <a:spcBef>
                <a:spcPts val="0"/>
              </a:spcBef>
              <a:buFont typeface="Arial" pitchFamily="34" charset="0"/>
              <a:buChar char="•"/>
              <a:defRPr/>
            </a:pPr>
            <a:r>
              <a:rPr lang="en-GB" sz="2000" i="0" dirty="0" err="1" smtClean="0"/>
              <a:t>Ambiente</a:t>
            </a:r>
            <a:r>
              <a:rPr lang="en-GB" sz="2000" i="0" dirty="0" smtClean="0"/>
              <a:t> e </a:t>
            </a:r>
            <a:r>
              <a:rPr lang="en-GB" sz="2000" i="0" dirty="0" err="1" smtClean="0"/>
              <a:t>clima</a:t>
            </a:r>
            <a:endParaRPr lang="en-GB" sz="2000" i="0" dirty="0" smtClean="0"/>
          </a:p>
          <a:p>
            <a:pPr eaLnBrk="1" hangingPunct="1">
              <a:lnSpc>
                <a:spcPct val="150000"/>
              </a:lnSpc>
              <a:spcBef>
                <a:spcPts val="0"/>
              </a:spcBef>
              <a:buFont typeface="Arial" pitchFamily="34" charset="0"/>
              <a:buChar char="•"/>
              <a:defRPr/>
            </a:pPr>
            <a:r>
              <a:rPr lang="en-GB" sz="2000" i="0" dirty="0" err="1" smtClean="0"/>
              <a:t>Energia</a:t>
            </a:r>
            <a:r>
              <a:rPr lang="en-GB" sz="2000" i="0" dirty="0" smtClean="0"/>
              <a:t> e </a:t>
            </a:r>
            <a:r>
              <a:rPr lang="en-GB" sz="2000" i="0" dirty="0" err="1" smtClean="0"/>
              <a:t>trasporti</a:t>
            </a:r>
            <a:endParaRPr lang="en-GB" sz="2000" i="0" dirty="0"/>
          </a:p>
          <a:p>
            <a:pPr eaLnBrk="1" hangingPunct="1">
              <a:lnSpc>
                <a:spcPct val="150000"/>
              </a:lnSpc>
              <a:spcBef>
                <a:spcPts val="0"/>
              </a:spcBef>
              <a:buFont typeface="Arial" pitchFamily="34" charset="0"/>
              <a:buChar char="•"/>
              <a:defRPr/>
            </a:pPr>
            <a:r>
              <a:rPr lang="en-GB" sz="2000" i="0" dirty="0" err="1" smtClean="0"/>
              <a:t>Scienza</a:t>
            </a:r>
            <a:r>
              <a:rPr lang="en-GB" sz="2000" i="0" dirty="0" smtClean="0"/>
              <a:t>, </a:t>
            </a:r>
            <a:r>
              <a:rPr lang="en-GB" sz="2000" i="0" dirty="0" err="1" smtClean="0"/>
              <a:t>ricerca</a:t>
            </a:r>
            <a:r>
              <a:rPr lang="en-GB" sz="2000" i="0" dirty="0" smtClean="0"/>
              <a:t> e </a:t>
            </a:r>
            <a:r>
              <a:rPr lang="en-GB" sz="2000" i="0" dirty="0" err="1" smtClean="0"/>
              <a:t>innovazione</a:t>
            </a:r>
            <a:endParaRPr lang="en-GB" sz="2000" i="0" dirty="0" smtClean="0"/>
          </a:p>
          <a:p>
            <a:pPr eaLnBrk="1" hangingPunct="1">
              <a:lnSpc>
                <a:spcPct val="150000"/>
              </a:lnSpc>
              <a:spcBef>
                <a:spcPts val="0"/>
              </a:spcBef>
              <a:buFont typeface="Arial" pitchFamily="34" charset="0"/>
              <a:buChar char="•"/>
              <a:defRPr/>
            </a:pPr>
            <a:r>
              <a:rPr lang="en-GB" sz="2000" i="0" dirty="0" err="1" smtClean="0"/>
              <a:t>Protezione</a:t>
            </a:r>
            <a:r>
              <a:rPr lang="en-GB" sz="2000" i="0" dirty="0" smtClean="0"/>
              <a:t> </a:t>
            </a:r>
            <a:r>
              <a:rPr lang="en-GB" sz="2000" i="0" dirty="0" err="1" smtClean="0"/>
              <a:t>dei</a:t>
            </a:r>
            <a:r>
              <a:rPr lang="en-GB" sz="2000" i="0" dirty="0" smtClean="0"/>
              <a:t> </a:t>
            </a:r>
            <a:r>
              <a:rPr lang="en-GB" sz="2000" i="0" dirty="0" err="1" smtClean="0"/>
              <a:t>consumatori</a:t>
            </a:r>
            <a:endParaRPr lang="en-GB" sz="2000" i="0" dirty="0" smtClean="0"/>
          </a:p>
          <a:p>
            <a:pPr eaLnBrk="1" hangingPunct="1">
              <a:lnSpc>
                <a:spcPct val="150000"/>
              </a:lnSpc>
              <a:spcBef>
                <a:spcPts val="0"/>
              </a:spcBef>
              <a:buFont typeface="Arial" pitchFamily="34" charset="0"/>
              <a:buChar char="•"/>
              <a:defRPr/>
            </a:pPr>
            <a:endParaRPr lang="en-GB" sz="2400" i="0" dirty="0"/>
          </a:p>
          <a:p>
            <a:pPr eaLnBrk="1" hangingPunct="1">
              <a:lnSpc>
                <a:spcPct val="150000"/>
              </a:lnSpc>
              <a:spcBef>
                <a:spcPts val="0"/>
              </a:spcBef>
              <a:buFont typeface="Arial" pitchFamily="34" charset="0"/>
              <a:buChar char="•"/>
              <a:defRPr/>
            </a:pPr>
            <a:endParaRPr lang="en-GB" sz="2400" i="0" dirty="0" smtClean="0"/>
          </a:p>
          <a:p>
            <a:pPr eaLnBrk="1" hangingPunct="1">
              <a:lnSpc>
                <a:spcPct val="150000"/>
              </a:lnSpc>
              <a:buFont typeface="Arial" pitchFamily="34" charset="0"/>
              <a:buChar char="•"/>
              <a:defRPr/>
            </a:pPr>
            <a:endParaRPr lang="en-GB" sz="2400" i="0" dirty="0" smtClean="0"/>
          </a:p>
          <a:p>
            <a:pPr eaLnBrk="1" hangingPunct="1">
              <a:lnSpc>
                <a:spcPct val="100000"/>
              </a:lnSpc>
              <a:buFont typeface="Arial" pitchFamily="34" charset="0"/>
              <a:buChar char="•"/>
              <a:defRPr/>
            </a:pPr>
            <a:endParaRPr lang="en-GB" sz="2400" i="0" dirty="0" smtClean="0"/>
          </a:p>
          <a:p>
            <a:pPr eaLnBrk="1" hangingPunct="1">
              <a:lnSpc>
                <a:spcPct val="100000"/>
              </a:lnSpc>
              <a:defRPr/>
            </a:pPr>
            <a:endParaRPr lang="en-GB" sz="2400" i="0" dirty="0" smtClean="0"/>
          </a:p>
          <a:p>
            <a:pPr eaLnBrk="1" hangingPunct="1">
              <a:defRPr/>
            </a:pPr>
            <a:endParaRPr lang="en-GB" sz="2400" i="0" dirty="0" smtClean="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8807" y="0"/>
            <a:ext cx="1515193" cy="692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87381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5" name="Rectangle 5"/>
          <p:cNvSpPr>
            <a:spLocks noGrp="1" noChangeArrowheads="1"/>
          </p:cNvSpPr>
          <p:nvPr>
            <p:ph type="ctrTitle"/>
          </p:nvPr>
        </p:nvSpPr>
        <p:spPr>
          <a:xfrm>
            <a:off x="2699792" y="2564904"/>
            <a:ext cx="6336258" cy="791071"/>
          </a:xfrm>
        </p:spPr>
        <p:txBody>
          <a:bodyPr/>
          <a:lstStyle/>
          <a:p>
            <a:r>
              <a:rPr lang="fr-BE" altLang="en-US" sz="4800" dirty="0" smtClean="0"/>
              <a:t>EU </a:t>
            </a:r>
            <a:r>
              <a:rPr lang="fr-BE" altLang="en-US" sz="4800" dirty="0" err="1" smtClean="0"/>
              <a:t>Pavilion</a:t>
            </a:r>
            <a:endParaRPr lang="en-GB" altLang="en-US" sz="4800" dirty="0"/>
          </a:p>
        </p:txBody>
      </p:sp>
      <p:sp>
        <p:nvSpPr>
          <p:cNvPr id="81926" name="Rectangle 6"/>
          <p:cNvSpPr>
            <a:spLocks noGrp="1" noChangeArrowheads="1"/>
          </p:cNvSpPr>
          <p:nvPr>
            <p:ph type="subTitle" idx="1"/>
          </p:nvPr>
        </p:nvSpPr>
        <p:spPr/>
        <p:txBody>
          <a:bodyPr/>
          <a:lstStyle/>
          <a:p>
            <a:pPr algn="ctr"/>
            <a:r>
              <a:rPr lang="en-GB" altLang="en-US" dirty="0" smtClean="0"/>
              <a:t>Concept and contents</a:t>
            </a:r>
          </a:p>
        </p:txBody>
      </p:sp>
    </p:spTree>
    <p:extLst>
      <p:ext uri="{BB962C8B-B14F-4D97-AF65-F5344CB8AC3E}">
        <p14:creationId xmlns:p14="http://schemas.microsoft.com/office/powerpoint/2010/main" val="42422271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0"/>
            <a:ext cx="8229600" cy="4641900"/>
          </a:xfrm>
        </p:spPr>
        <p:txBody>
          <a:bodyPr/>
          <a:lstStyle/>
          <a:p>
            <a:endParaRPr lang="en-GB" i="0" dirty="0"/>
          </a:p>
          <a:p>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934342"/>
            <a:ext cx="8856984" cy="4189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23528" y="260648"/>
            <a:ext cx="8496943" cy="5816977"/>
          </a:xfrm>
          <a:prstGeom prst="rect">
            <a:avLst/>
          </a:prstGeom>
          <a:noFill/>
        </p:spPr>
        <p:txBody>
          <a:bodyPr wrap="square" rtlCol="0">
            <a:spAutoFit/>
          </a:bodyPr>
          <a:lstStyle/>
          <a:p>
            <a:pPr algn="ctr"/>
            <a:r>
              <a:rPr lang="en-GB" sz="3200" dirty="0" smtClean="0">
                <a:solidFill>
                  <a:srgbClr val="0F5494"/>
                </a:solidFill>
              </a:rPr>
              <a:t>Lo </a:t>
            </a:r>
            <a:r>
              <a:rPr lang="en-GB" sz="3200" dirty="0" err="1" smtClean="0">
                <a:solidFill>
                  <a:srgbClr val="0F5494"/>
                </a:solidFill>
              </a:rPr>
              <a:t>Spazio</a:t>
            </a:r>
            <a:r>
              <a:rPr lang="en-GB" sz="3200" dirty="0" smtClean="0">
                <a:solidFill>
                  <a:srgbClr val="0F5494"/>
                </a:solidFill>
              </a:rPr>
              <a:t> </a:t>
            </a:r>
            <a:r>
              <a:rPr lang="en-GB" sz="3200" dirty="0" err="1" smtClean="0">
                <a:solidFill>
                  <a:srgbClr val="0F5494"/>
                </a:solidFill>
              </a:rPr>
              <a:t>espositivo</a:t>
            </a:r>
            <a:r>
              <a:rPr lang="en-GB" sz="3200" dirty="0" smtClean="0">
                <a:solidFill>
                  <a:srgbClr val="0F5494"/>
                </a:solidFill>
              </a:rPr>
              <a:t> </a:t>
            </a:r>
            <a:r>
              <a:rPr lang="en-GB" sz="3200" dirty="0" err="1" smtClean="0">
                <a:solidFill>
                  <a:srgbClr val="0F5494"/>
                </a:solidFill>
              </a:rPr>
              <a:t>dell'UE</a:t>
            </a:r>
            <a:r>
              <a:rPr lang="en-GB" sz="3200" dirty="0" smtClean="0">
                <a:solidFill>
                  <a:srgbClr val="0F5494"/>
                </a:solidFill>
              </a:rPr>
              <a:t> </a:t>
            </a:r>
          </a:p>
          <a:p>
            <a:endParaRPr lang="en-GB" sz="2800" dirty="0" smtClean="0">
              <a:solidFill>
                <a:srgbClr val="0F5494"/>
              </a:solidFill>
            </a:endParaRPr>
          </a:p>
          <a:p>
            <a:pPr marL="342900" indent="-342900">
              <a:buFont typeface="Arial" panose="020B0604020202020204" pitchFamily="34" charset="0"/>
              <a:buChar char="•"/>
            </a:pPr>
            <a:r>
              <a:rPr lang="en-GB" sz="2400" b="0" dirty="0" err="1" smtClean="0">
                <a:solidFill>
                  <a:srgbClr val="0F5494"/>
                </a:solidFill>
              </a:rPr>
              <a:t>Una</a:t>
            </a:r>
            <a:r>
              <a:rPr lang="en-GB" sz="2400" b="0" dirty="0" smtClean="0">
                <a:solidFill>
                  <a:srgbClr val="0F5494"/>
                </a:solidFill>
              </a:rPr>
              <a:t> location </a:t>
            </a:r>
            <a:r>
              <a:rPr lang="en-GB" sz="2400" b="0" dirty="0" err="1" smtClean="0">
                <a:solidFill>
                  <a:srgbClr val="0F5494"/>
                </a:solidFill>
              </a:rPr>
              <a:t>centrale</a:t>
            </a:r>
            <a:r>
              <a:rPr lang="en-GB" sz="2400" b="0" dirty="0" smtClean="0">
                <a:solidFill>
                  <a:srgbClr val="0F5494"/>
                </a:solidFill>
              </a:rPr>
              <a:t>, di </a:t>
            </a:r>
            <a:r>
              <a:rPr lang="en-GB" sz="2400" b="0" dirty="0" err="1" smtClean="0">
                <a:solidFill>
                  <a:srgbClr val="0F5494"/>
                </a:solidFill>
              </a:rPr>
              <a:t>fronte</a:t>
            </a:r>
            <a:r>
              <a:rPr lang="en-GB" sz="2400" b="0" dirty="0" smtClean="0">
                <a:solidFill>
                  <a:srgbClr val="0F5494"/>
                </a:solidFill>
              </a:rPr>
              <a:t> a Palazzo Italia e </a:t>
            </a:r>
            <a:r>
              <a:rPr lang="en-GB" sz="2400" b="0" dirty="0" err="1" smtClean="0">
                <a:solidFill>
                  <a:srgbClr val="0F5494"/>
                </a:solidFill>
              </a:rPr>
              <a:t>vicina</a:t>
            </a:r>
            <a:r>
              <a:rPr lang="en-GB" sz="2400" b="0" dirty="0" smtClean="0">
                <a:solidFill>
                  <a:srgbClr val="0F5494"/>
                </a:solidFill>
              </a:rPr>
              <a:t> al Lago Arena e </a:t>
            </a:r>
            <a:r>
              <a:rPr lang="en-GB" sz="2400" b="0" dirty="0" err="1" smtClean="0">
                <a:solidFill>
                  <a:srgbClr val="0F5494"/>
                </a:solidFill>
              </a:rPr>
              <a:t>Albero</a:t>
            </a:r>
            <a:r>
              <a:rPr lang="en-GB" sz="2400" b="0" dirty="0" smtClean="0">
                <a:solidFill>
                  <a:srgbClr val="0F5494"/>
                </a:solidFill>
              </a:rPr>
              <a:t> </a:t>
            </a:r>
            <a:r>
              <a:rPr lang="en-GB" sz="2400" b="0" dirty="0" err="1" smtClean="0">
                <a:solidFill>
                  <a:srgbClr val="0F5494"/>
                </a:solidFill>
              </a:rPr>
              <a:t>della</a:t>
            </a:r>
            <a:r>
              <a:rPr lang="en-GB" sz="2400" b="0" dirty="0" smtClean="0">
                <a:solidFill>
                  <a:srgbClr val="0F5494"/>
                </a:solidFill>
              </a:rPr>
              <a:t> Vita.</a:t>
            </a:r>
          </a:p>
          <a:p>
            <a:pPr marL="342900" indent="-342900">
              <a:buFont typeface="Arial" panose="020B0604020202020204" pitchFamily="34" charset="0"/>
              <a:buChar char="•"/>
            </a:pPr>
            <a:endParaRPr lang="en-GB" sz="2400" b="0" dirty="0" smtClean="0">
              <a:solidFill>
                <a:srgbClr val="0F5494"/>
              </a:solidFill>
            </a:endParaRPr>
          </a:p>
          <a:p>
            <a:pPr marL="342900" indent="-342900">
              <a:buFont typeface="Arial" panose="020B0604020202020204" pitchFamily="34" charset="0"/>
              <a:buChar char="•"/>
            </a:pPr>
            <a:endParaRPr lang="en-GB" sz="2400" b="0" dirty="0">
              <a:solidFill>
                <a:srgbClr val="0F5494"/>
              </a:solidFill>
            </a:endParaRPr>
          </a:p>
          <a:p>
            <a:pPr marL="342900" indent="-342900">
              <a:buFont typeface="Arial" panose="020B0604020202020204" pitchFamily="34" charset="0"/>
              <a:buChar char="•"/>
            </a:pPr>
            <a:endParaRPr lang="en-GB" sz="2400" b="0" dirty="0" smtClean="0">
              <a:solidFill>
                <a:srgbClr val="0F5494"/>
              </a:solidFill>
            </a:endParaRPr>
          </a:p>
          <a:p>
            <a:pPr marL="342900" indent="-342900">
              <a:buFont typeface="Arial" panose="020B0604020202020204" pitchFamily="34" charset="0"/>
              <a:buChar char="•"/>
            </a:pPr>
            <a:endParaRPr lang="en-GB" sz="2400" b="0" dirty="0">
              <a:solidFill>
                <a:srgbClr val="0F5494"/>
              </a:solidFill>
            </a:endParaRPr>
          </a:p>
          <a:p>
            <a:pPr marL="342900" indent="-342900">
              <a:buFont typeface="Arial" panose="020B0604020202020204" pitchFamily="34" charset="0"/>
              <a:buChar char="•"/>
            </a:pPr>
            <a:endParaRPr lang="en-GB" sz="2400" b="0" dirty="0" smtClean="0">
              <a:solidFill>
                <a:srgbClr val="0F5494"/>
              </a:solidFill>
            </a:endParaRPr>
          </a:p>
          <a:p>
            <a:pPr marL="342900" indent="-342900">
              <a:buFont typeface="Arial" panose="020B0604020202020204" pitchFamily="34" charset="0"/>
              <a:buChar char="•"/>
            </a:pPr>
            <a:endParaRPr lang="en-GB" sz="2400" b="0" dirty="0">
              <a:solidFill>
                <a:srgbClr val="0F5494"/>
              </a:solidFill>
            </a:endParaRPr>
          </a:p>
          <a:p>
            <a:pPr marL="342900" indent="-342900">
              <a:buFont typeface="Arial" panose="020B0604020202020204" pitchFamily="34" charset="0"/>
              <a:buChar char="•"/>
            </a:pPr>
            <a:endParaRPr lang="en-GB" sz="2400" b="0" dirty="0" smtClean="0">
              <a:solidFill>
                <a:srgbClr val="0F5494"/>
              </a:solidFill>
            </a:endParaRPr>
          </a:p>
          <a:p>
            <a:pPr marL="342900" indent="-342900">
              <a:buFont typeface="Arial" panose="020B0604020202020204" pitchFamily="34" charset="0"/>
              <a:buChar char="•"/>
            </a:pPr>
            <a:endParaRPr lang="en-GB" sz="2400" b="0" dirty="0">
              <a:solidFill>
                <a:srgbClr val="0F5494"/>
              </a:solidFill>
            </a:endParaRPr>
          </a:p>
          <a:p>
            <a:pPr marL="342900" indent="-342900">
              <a:buFont typeface="Arial" panose="020B0604020202020204" pitchFamily="34" charset="0"/>
              <a:buChar char="•"/>
            </a:pPr>
            <a:endParaRPr lang="en-GB" sz="2400" b="0" dirty="0" smtClean="0">
              <a:solidFill>
                <a:srgbClr val="0F5494"/>
              </a:solidFill>
            </a:endParaRPr>
          </a:p>
          <a:p>
            <a:pPr marL="342900" indent="-342900">
              <a:buFont typeface="Arial" panose="020B0604020202020204" pitchFamily="34" charset="0"/>
              <a:buChar char="•"/>
            </a:pPr>
            <a:endParaRPr lang="en-GB" sz="2400" b="0" dirty="0">
              <a:solidFill>
                <a:srgbClr val="0F5494"/>
              </a:solidFill>
            </a:endParaRPr>
          </a:p>
          <a:p>
            <a:pPr marL="342900" indent="-342900">
              <a:buFont typeface="Arial" panose="020B0604020202020204" pitchFamily="34" charset="0"/>
              <a:buChar char="•"/>
            </a:pPr>
            <a:endParaRPr lang="en-GB" sz="2400" b="0" dirty="0" smtClean="0">
              <a:solidFill>
                <a:srgbClr val="0F5494"/>
              </a:solidFill>
            </a:endParaRPr>
          </a:p>
        </p:txBody>
      </p:sp>
    </p:spTree>
    <p:extLst>
      <p:ext uri="{BB962C8B-B14F-4D97-AF65-F5344CB8AC3E}">
        <p14:creationId xmlns:p14="http://schemas.microsoft.com/office/powerpoint/2010/main" val="41036256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82048" y="544374"/>
            <a:ext cx="4422199" cy="830997"/>
          </a:xfrm>
          <a:prstGeom prst="rect">
            <a:avLst/>
          </a:prstGeom>
        </p:spPr>
        <p:txBody>
          <a:bodyPr wrap="square">
            <a:spAutoFit/>
          </a:bodyPr>
          <a:lstStyle/>
          <a:p>
            <a:pPr algn="ctr">
              <a:lnSpc>
                <a:spcPct val="150000"/>
              </a:lnSpc>
              <a:spcBef>
                <a:spcPts val="0"/>
              </a:spcBef>
              <a:defRPr/>
            </a:pPr>
            <a:r>
              <a:rPr lang="en-GB" sz="3200" b="1" dirty="0" smtClean="0">
                <a:solidFill>
                  <a:srgbClr val="0F5494"/>
                </a:solidFill>
                <a:latin typeface="+mj-lt"/>
              </a:rPr>
              <a:t>Il </a:t>
            </a:r>
            <a:r>
              <a:rPr lang="en-GB" sz="3200" b="1" dirty="0" err="1" smtClean="0">
                <a:solidFill>
                  <a:srgbClr val="0F5494"/>
                </a:solidFill>
                <a:latin typeface="+mj-lt"/>
              </a:rPr>
              <a:t>Padiglione</a:t>
            </a:r>
            <a:r>
              <a:rPr lang="en-GB" sz="3200" b="1" dirty="0" smtClean="0">
                <a:solidFill>
                  <a:srgbClr val="0F5494"/>
                </a:solidFill>
                <a:latin typeface="+mj-lt"/>
              </a:rPr>
              <a:t> UE</a:t>
            </a:r>
            <a:endParaRPr lang="en-GB" sz="3200" b="1" dirty="0">
              <a:solidFill>
                <a:srgbClr val="0F5494"/>
              </a:solidFill>
              <a:latin typeface="+mj-lt"/>
            </a:endParaRPr>
          </a:p>
        </p:txBody>
      </p:sp>
      <p:pic>
        <p:nvPicPr>
          <p:cNvPr id="2050" name="Picture 2" descr="https://scontent-b-ams.xx.fbcdn.net/hphotos-xaf1/v/t1.0-9/10408078_789773471082984_6739819593181842025_n.jpg?oh=99570eb481533844a14c392ad8d9ccce&amp;oe=550961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1970207"/>
            <a:ext cx="3816424" cy="254428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9727" y="1970205"/>
            <a:ext cx="4391437" cy="2544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descr="https://fbcdn-sphotos-f-a.akamaihd.net/hphotos-ak-xpa1/t31.0-8/1497828_789773607749637_5743065500275786212_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1840" y="4653136"/>
            <a:ext cx="2953631" cy="1969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18106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79512" y="260648"/>
            <a:ext cx="8229600" cy="936625"/>
          </a:xfrm>
        </p:spPr>
        <p:txBody>
          <a:bodyPr/>
          <a:lstStyle/>
          <a:p>
            <a:pPr algn="ctr">
              <a:defRPr/>
            </a:pPr>
            <a:r>
              <a:rPr lang="en-GB" dirty="0" smtClean="0"/>
              <a:t>	</a:t>
            </a:r>
            <a:r>
              <a:rPr lang="en-GB" sz="3200" dirty="0" smtClean="0"/>
              <a:t>Il </a:t>
            </a:r>
            <a:r>
              <a:rPr lang="en-GB" sz="3200" dirty="0" err="1" smtClean="0"/>
              <a:t>Padiglione</a:t>
            </a:r>
            <a:r>
              <a:rPr lang="en-GB" sz="3200" dirty="0" smtClean="0"/>
              <a:t> UE</a:t>
            </a:r>
            <a:endParaRPr lang="en-GB" sz="3200" dirty="0"/>
          </a:p>
        </p:txBody>
      </p:sp>
      <p:sp>
        <p:nvSpPr>
          <p:cNvPr id="9219" name="Content Placeholder 2"/>
          <p:cNvSpPr>
            <a:spLocks noGrp="1"/>
          </p:cNvSpPr>
          <p:nvPr>
            <p:ph idx="1"/>
          </p:nvPr>
        </p:nvSpPr>
        <p:spPr>
          <a:xfrm>
            <a:off x="611560" y="1340768"/>
            <a:ext cx="8229600" cy="5119390"/>
          </a:xfrm>
        </p:spPr>
        <p:txBody>
          <a:bodyPr/>
          <a:lstStyle/>
          <a:p>
            <a:pPr eaLnBrk="1" hangingPunct="1">
              <a:lnSpc>
                <a:spcPct val="150000"/>
              </a:lnSpc>
              <a:spcBef>
                <a:spcPts val="0"/>
              </a:spcBef>
              <a:buFont typeface="Arial" pitchFamily="34" charset="0"/>
              <a:buChar char="•"/>
              <a:defRPr/>
            </a:pPr>
            <a:r>
              <a:rPr lang="en-GB" i="0" dirty="0" smtClean="0"/>
              <a:t>La Casa Expo di </a:t>
            </a:r>
            <a:r>
              <a:rPr lang="en-GB" i="0" dirty="0" err="1" smtClean="0"/>
              <a:t>tutte</a:t>
            </a:r>
            <a:r>
              <a:rPr lang="en-GB" i="0" dirty="0" smtClean="0"/>
              <a:t> le </a:t>
            </a:r>
            <a:r>
              <a:rPr lang="en-GB" i="0" dirty="0" err="1" smtClean="0"/>
              <a:t>istituzioni</a:t>
            </a:r>
            <a:r>
              <a:rPr lang="en-GB" i="0" dirty="0" smtClean="0"/>
              <a:t> </a:t>
            </a:r>
            <a:r>
              <a:rPr lang="en-GB" i="0" dirty="0" err="1" smtClean="0"/>
              <a:t>europee</a:t>
            </a:r>
            <a:endParaRPr lang="en-GB" i="0" dirty="0" smtClean="0"/>
          </a:p>
          <a:p>
            <a:pPr eaLnBrk="1" hangingPunct="1">
              <a:lnSpc>
                <a:spcPct val="150000"/>
              </a:lnSpc>
              <a:spcBef>
                <a:spcPts val="0"/>
              </a:spcBef>
              <a:buFont typeface="Arial" pitchFamily="34" charset="0"/>
              <a:buChar char="•"/>
              <a:defRPr/>
            </a:pPr>
            <a:r>
              <a:rPr lang="en-GB" i="0" dirty="0" err="1" smtClean="0"/>
              <a:t>All'interno</a:t>
            </a:r>
            <a:r>
              <a:rPr lang="en-GB" i="0" dirty="0" smtClean="0"/>
              <a:t> di </a:t>
            </a:r>
            <a:r>
              <a:rPr lang="en-GB" i="0" dirty="0" err="1" smtClean="0"/>
              <a:t>Padiglione</a:t>
            </a:r>
            <a:r>
              <a:rPr lang="en-GB" i="0" dirty="0" smtClean="0"/>
              <a:t> Italia</a:t>
            </a:r>
          </a:p>
          <a:p>
            <a:pPr eaLnBrk="1" hangingPunct="1">
              <a:lnSpc>
                <a:spcPct val="150000"/>
              </a:lnSpc>
              <a:spcBef>
                <a:spcPts val="0"/>
              </a:spcBef>
              <a:buFont typeface="Arial" pitchFamily="34" charset="0"/>
              <a:buChar char="•"/>
              <a:defRPr/>
            </a:pPr>
            <a:r>
              <a:rPr lang="en-GB" i="0" dirty="0" smtClean="0"/>
              <a:t>1.900 </a:t>
            </a:r>
            <a:r>
              <a:rPr lang="en-GB" i="0" dirty="0" err="1" smtClean="0"/>
              <a:t>metri</a:t>
            </a:r>
            <a:r>
              <a:rPr lang="en-GB" i="0" dirty="0" smtClean="0"/>
              <a:t> </a:t>
            </a:r>
            <a:r>
              <a:rPr lang="en-GB" i="0" dirty="0" err="1" smtClean="0"/>
              <a:t>quadrati</a:t>
            </a:r>
            <a:r>
              <a:rPr lang="en-GB" i="0" dirty="0" smtClean="0"/>
              <a:t> </a:t>
            </a:r>
            <a:r>
              <a:rPr lang="en-GB" i="0" dirty="0" err="1" smtClean="0"/>
              <a:t>su</a:t>
            </a:r>
            <a:r>
              <a:rPr lang="en-GB" i="0" dirty="0" smtClean="0"/>
              <a:t> </a:t>
            </a:r>
            <a:r>
              <a:rPr lang="en-GB" i="0" dirty="0" err="1" smtClean="0"/>
              <a:t>tre</a:t>
            </a:r>
            <a:r>
              <a:rPr lang="en-GB" i="0" dirty="0" smtClean="0"/>
              <a:t> </a:t>
            </a:r>
            <a:r>
              <a:rPr lang="en-GB" i="0" dirty="0" err="1" smtClean="0"/>
              <a:t>piani</a:t>
            </a:r>
            <a:endParaRPr lang="en-GB" i="0" dirty="0" smtClean="0"/>
          </a:p>
          <a:p>
            <a:pPr lvl="1" eaLnBrk="1" hangingPunct="1">
              <a:lnSpc>
                <a:spcPct val="150000"/>
              </a:lnSpc>
              <a:spcBef>
                <a:spcPts val="0"/>
              </a:spcBef>
              <a:buFont typeface="Arial" pitchFamily="34" charset="0"/>
              <a:buChar char="•"/>
              <a:defRPr/>
            </a:pPr>
            <a:r>
              <a:rPr lang="en-GB" sz="2400" dirty="0" smtClean="0">
                <a:solidFill>
                  <a:srgbClr val="00B050"/>
                </a:solidFill>
              </a:rPr>
              <a:t>Piano terra</a:t>
            </a:r>
            <a:r>
              <a:rPr lang="en-GB" sz="2400" b="0" dirty="0" smtClean="0"/>
              <a:t>: la Visitor Experience</a:t>
            </a:r>
          </a:p>
          <a:p>
            <a:pPr lvl="1" eaLnBrk="1" hangingPunct="1">
              <a:lnSpc>
                <a:spcPct val="150000"/>
              </a:lnSpc>
              <a:spcBef>
                <a:spcPts val="0"/>
              </a:spcBef>
              <a:buFont typeface="Arial" pitchFamily="34" charset="0"/>
              <a:buChar char="•"/>
              <a:defRPr/>
            </a:pPr>
            <a:r>
              <a:rPr lang="en-GB" sz="2400" i="0" dirty="0" smtClean="0">
                <a:solidFill>
                  <a:srgbClr val="00B050"/>
                </a:solidFill>
              </a:rPr>
              <a:t>Primo piano</a:t>
            </a:r>
            <a:r>
              <a:rPr lang="en-GB" sz="2400" b="0" i="0" dirty="0" smtClean="0"/>
              <a:t>: la Sala </a:t>
            </a:r>
            <a:r>
              <a:rPr lang="en-GB" sz="2400" b="0" i="0" dirty="0" err="1" smtClean="0"/>
              <a:t>Conferenze</a:t>
            </a:r>
            <a:r>
              <a:rPr lang="en-GB" sz="2400" b="0" i="0" dirty="0" smtClean="0"/>
              <a:t>, le sale </a:t>
            </a:r>
            <a:r>
              <a:rPr lang="en-GB" sz="2400" b="0" i="0" dirty="0" err="1" smtClean="0"/>
              <a:t>riunion</a:t>
            </a:r>
            <a:r>
              <a:rPr lang="en-GB" sz="2400" b="0" dirty="0" err="1" smtClean="0"/>
              <a:t>i</a:t>
            </a:r>
            <a:r>
              <a:rPr lang="en-GB" sz="2400" b="0" dirty="0" smtClean="0"/>
              <a:t>, </a:t>
            </a:r>
            <a:r>
              <a:rPr lang="en-GB" sz="2400" b="0" dirty="0" err="1" smtClean="0"/>
              <a:t>gli</a:t>
            </a:r>
            <a:r>
              <a:rPr lang="en-GB" sz="2400" b="0" dirty="0" smtClean="0"/>
              <a:t> </a:t>
            </a:r>
            <a:r>
              <a:rPr lang="en-GB" sz="2400" b="0" dirty="0" err="1" smtClean="0"/>
              <a:t>uffici</a:t>
            </a:r>
            <a:endParaRPr lang="en-GB" sz="2400" b="0" dirty="0" smtClean="0"/>
          </a:p>
          <a:p>
            <a:pPr lvl="1" eaLnBrk="1" hangingPunct="1">
              <a:lnSpc>
                <a:spcPct val="150000"/>
              </a:lnSpc>
              <a:spcBef>
                <a:spcPts val="0"/>
              </a:spcBef>
              <a:buFont typeface="Arial" pitchFamily="34" charset="0"/>
              <a:buChar char="•"/>
              <a:defRPr/>
            </a:pPr>
            <a:r>
              <a:rPr lang="en-GB" sz="2400" dirty="0" err="1" smtClean="0">
                <a:solidFill>
                  <a:srgbClr val="00B050"/>
                </a:solidFill>
              </a:rPr>
              <a:t>Terrazza</a:t>
            </a:r>
            <a:r>
              <a:rPr lang="en-GB" sz="2400" b="0" i="0" dirty="0" smtClean="0"/>
              <a:t>: </a:t>
            </a:r>
            <a:r>
              <a:rPr lang="en-GB" sz="2400" b="0" i="0" dirty="0" err="1" smtClean="0"/>
              <a:t>un</a:t>
            </a:r>
            <a:r>
              <a:rPr lang="en-GB" sz="2400" b="0" i="0" dirty="0" smtClean="0"/>
              <a:t> roof per </a:t>
            </a:r>
            <a:r>
              <a:rPr lang="en-GB" sz="2400" b="0" i="0" dirty="0" err="1" smtClean="0"/>
              <a:t>gli</a:t>
            </a:r>
            <a:r>
              <a:rPr lang="en-GB" sz="2400" b="0" i="0" dirty="0" smtClean="0"/>
              <a:t> </a:t>
            </a:r>
            <a:r>
              <a:rPr lang="en-GB" sz="2400" b="0" i="0" dirty="0" err="1" smtClean="0"/>
              <a:t>eventi</a:t>
            </a:r>
            <a:r>
              <a:rPr lang="en-GB" sz="2400" b="0" i="0" dirty="0" smtClean="0"/>
              <a:t> </a:t>
            </a:r>
            <a:r>
              <a:rPr lang="en-GB" sz="2400" b="0" i="0" dirty="0" err="1" smtClean="0"/>
              <a:t>sociali</a:t>
            </a:r>
            <a:r>
              <a:rPr lang="en-GB" sz="2400" b="0" i="0" dirty="0" smtClean="0"/>
              <a:t> e la vista </a:t>
            </a:r>
            <a:r>
              <a:rPr lang="en-GB" sz="2400" b="0" i="0" dirty="0" err="1" smtClean="0"/>
              <a:t>su</a:t>
            </a:r>
            <a:r>
              <a:rPr lang="en-GB" sz="2400" b="0" i="0" dirty="0" smtClean="0"/>
              <a:t> Palazzo Italia e </a:t>
            </a:r>
            <a:r>
              <a:rPr lang="en-GB" sz="2400" b="0" i="0" dirty="0" err="1" smtClean="0"/>
              <a:t>sulla</a:t>
            </a:r>
            <a:r>
              <a:rPr lang="en-GB" sz="2400" b="0" i="0" dirty="0" smtClean="0"/>
              <a:t> Lake Arena </a:t>
            </a:r>
          </a:p>
          <a:p>
            <a:pPr eaLnBrk="1" hangingPunct="1">
              <a:lnSpc>
                <a:spcPct val="150000"/>
              </a:lnSpc>
              <a:spcBef>
                <a:spcPts val="0"/>
              </a:spcBef>
              <a:buFont typeface="Arial" pitchFamily="34" charset="0"/>
              <a:buChar char="•"/>
              <a:defRPr/>
            </a:pPr>
            <a:endParaRPr lang="en-GB" sz="2400" i="0" dirty="0"/>
          </a:p>
          <a:p>
            <a:pPr eaLnBrk="1" hangingPunct="1">
              <a:lnSpc>
                <a:spcPct val="150000"/>
              </a:lnSpc>
              <a:spcBef>
                <a:spcPts val="0"/>
              </a:spcBef>
              <a:buFont typeface="Arial" pitchFamily="34" charset="0"/>
              <a:buChar char="•"/>
              <a:defRPr/>
            </a:pPr>
            <a:endParaRPr lang="en-GB" sz="2400" i="0" dirty="0" smtClean="0"/>
          </a:p>
          <a:p>
            <a:pPr eaLnBrk="1" hangingPunct="1">
              <a:lnSpc>
                <a:spcPct val="150000"/>
              </a:lnSpc>
              <a:buFont typeface="Arial" pitchFamily="34" charset="0"/>
              <a:buChar char="•"/>
              <a:defRPr/>
            </a:pPr>
            <a:endParaRPr lang="en-GB" sz="2400" i="0" dirty="0" smtClean="0"/>
          </a:p>
          <a:p>
            <a:pPr eaLnBrk="1" hangingPunct="1">
              <a:lnSpc>
                <a:spcPct val="100000"/>
              </a:lnSpc>
              <a:buFont typeface="Arial" pitchFamily="34" charset="0"/>
              <a:buChar char="•"/>
              <a:defRPr/>
            </a:pPr>
            <a:endParaRPr lang="en-GB" sz="2400" i="0" dirty="0" smtClean="0"/>
          </a:p>
          <a:p>
            <a:pPr eaLnBrk="1" hangingPunct="1">
              <a:lnSpc>
                <a:spcPct val="100000"/>
              </a:lnSpc>
              <a:defRPr/>
            </a:pPr>
            <a:endParaRPr lang="en-GB" sz="2400" i="0" dirty="0" smtClean="0"/>
          </a:p>
          <a:p>
            <a:pPr eaLnBrk="1" hangingPunct="1">
              <a:defRPr/>
            </a:pPr>
            <a:endParaRPr lang="en-GB" sz="2400" i="0" dirty="0" smtClean="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8807" y="0"/>
            <a:ext cx="1515193" cy="692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689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a:ln>
              <a:noFill/>
            </a:ln>
            <a:solidFill>
              <a:srgbClr val="FFD624"/>
            </a:solidFill>
            <a:effectLst/>
            <a:latin typeface="Verdana"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a:ln>
              <a:noFill/>
            </a:ln>
            <a:solidFill>
              <a:srgbClr val="FFD624"/>
            </a:solidFill>
            <a:effectLst/>
            <a:latin typeface="Verdana" charset="0"/>
            <a:ea typeface="ＭＳ Ｐゴシック"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11419</TotalTime>
  <Words>3369</Words>
  <Application>Microsoft Office PowerPoint</Application>
  <PresentationFormat>On-screen Show (4:3)</PresentationFormat>
  <Paragraphs>382</Paragraphs>
  <Slides>23</Slides>
  <Notes>13</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26" baseType="lpstr">
      <vt:lpstr>Default Design</vt:lpstr>
      <vt:lpstr>Slide_Master</vt:lpstr>
      <vt:lpstr>Acrobat Document</vt:lpstr>
      <vt:lpstr>PowerPoint Presentation</vt:lpstr>
      <vt:lpstr>Expo Milano 2015</vt:lpstr>
      <vt:lpstr>Base Legale Partecipazione UE</vt:lpstr>
      <vt:lpstr> Motto dell'UE  “Coltivare il futuro dell'Europa per un mondo migliore”  </vt:lpstr>
      <vt:lpstr> Il tema di Expo al centro di  molte politiche europee</vt:lpstr>
      <vt:lpstr>EU Pavilion</vt:lpstr>
      <vt:lpstr>PowerPoint Presentation</vt:lpstr>
      <vt:lpstr>PowerPoint Presentation</vt:lpstr>
      <vt:lpstr> Il Padiglione UE</vt:lpstr>
      <vt:lpstr>PowerPoint Presentation</vt:lpstr>
      <vt:lpstr>La storia… The Golden Ear</vt:lpstr>
      <vt:lpstr>PowerPoint Presentation</vt:lpstr>
      <vt:lpstr> Gli Eventi</vt:lpstr>
      <vt:lpstr> 9 maggio – EU "National Day"</vt:lpstr>
      <vt:lpstr>Il Comitato Scientifico</vt:lpstr>
      <vt:lpstr> Volontari per il Padiglione UE</vt:lpstr>
      <vt:lpstr>JRC Actions</vt:lpstr>
      <vt:lpstr> JRC EXPO Tours Sito del JRC di Ispra </vt:lpstr>
      <vt:lpstr>Sylvia's lab as new part of the Visitors'Centre</vt:lpstr>
      <vt:lpstr> Social media </vt:lpstr>
      <vt:lpstr>PowerPoint Presentation</vt:lpstr>
      <vt:lpstr>Social Media</vt:lpstr>
      <vt:lpstr>PowerPoint Presentation</vt:lpstr>
    </vt:vector>
  </TitlesOfParts>
  <Company>European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SPERONI Rossella (JRC-ISPRA)</cp:lastModifiedBy>
  <cp:revision>259</cp:revision>
  <cp:lastPrinted>2014-12-05T13:30:11Z</cp:lastPrinted>
  <dcterms:created xsi:type="dcterms:W3CDTF">2011-10-28T10:25:18Z</dcterms:created>
  <dcterms:modified xsi:type="dcterms:W3CDTF">2015-03-29T14:39:57Z</dcterms:modified>
</cp:coreProperties>
</file>