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76" r:id="rId6"/>
    <p:sldId id="277" r:id="rId7"/>
    <p:sldId id="278" r:id="rId8"/>
    <p:sldId id="279" r:id="rId9"/>
    <p:sldId id="275" r:id="rId10"/>
  </p:sldIdLst>
  <p:sldSz cx="12192000" cy="6858000"/>
  <p:notesSz cx="6858000" cy="9144000"/>
  <p:embeddedFontLst>
    <p:embeddedFont>
      <p:font typeface="EC Square Sans Cond Pro" panose="020B05060400000200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h3YP3xexYcFoahXa2ehi0H5V4Z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73621" autoAdjust="0"/>
  </p:normalViewPr>
  <p:slideViewPr>
    <p:cSldViewPr snapToGrid="0">
      <p:cViewPr varScale="1">
        <p:scale>
          <a:sx n="114" d="100"/>
          <a:sy n="114" d="100"/>
        </p:scale>
        <p:origin x="492" y="102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277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9341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Update/add/delete parts of the copy right notice where appropriate.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More information: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https://myintracomm.ec.europa.eu/corp/intellectual-property/Documents/2019_Reuse-guidelines%28CC-BY%29.pdf</a:t>
            </a:r>
            <a:endParaRPr/>
          </a:p>
        </p:txBody>
      </p:sp>
      <p:sp>
        <p:nvSpPr>
          <p:cNvPr id="440" name="Google Shape;44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2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" name="Google Shape;16;p22"/>
          <p:cNvSpPr/>
          <p:nvPr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2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Google Shape;21;p22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" name="Google Shape;22;p22"/>
          <p:cNvCxnSpPr/>
          <p:nvPr/>
        </p:nvCxnSpPr>
        <p:spPr>
          <a:xfrm>
            <a:off x="846746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" name="Google Shape;17;p22" descr="European Commission">
            <a:extLst>
              <a:ext uri="{FF2B5EF4-FFF2-40B4-BE49-F238E27FC236}">
                <a16:creationId xmlns:a16="http://schemas.microsoft.com/office/drawing/2014/main" id="{B45F4576-0280-9ABD-3693-C3C51E11FA1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2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181" name="Google Shape;181;p4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42" name="Google Shape;42;p26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Google Shape;44;p26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5" name="Google Shape;45;p26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>
  <p:cSld name="Three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9" name="Google Shape;49;p27"/>
          <p:cNvSpPr txBox="1">
            <a:spLocks noGrp="1"/>
          </p:cNvSpPr>
          <p:nvPr>
            <p:ph type="body" idx="1"/>
          </p:nvPr>
        </p:nvSpPr>
        <p:spPr>
          <a:xfrm>
            <a:off x="838198" y="1825626"/>
            <a:ext cx="3358489" cy="3763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Google Shape;50;p27"/>
          <p:cNvSpPr txBox="1">
            <a:spLocks noGrp="1"/>
          </p:cNvSpPr>
          <p:nvPr>
            <p:ph type="body" idx="2"/>
          </p:nvPr>
        </p:nvSpPr>
        <p:spPr>
          <a:xfrm>
            <a:off x="4604979" y="1825625"/>
            <a:ext cx="3358489" cy="3763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Google Shape;51;p27"/>
          <p:cNvSpPr txBox="1">
            <a:spLocks noGrp="1"/>
          </p:cNvSpPr>
          <p:nvPr>
            <p:ph type="body" idx="3"/>
          </p:nvPr>
        </p:nvSpPr>
        <p:spPr>
          <a:xfrm>
            <a:off x="8371761" y="1825625"/>
            <a:ext cx="3358489" cy="3763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2" name="Google Shape;52;p27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8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Google Shape;57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097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Google Shape;58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Google Shape;59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097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Google Shape;60;p28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/>
          <p:nvPr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7"/>
          <p:cNvSpPr txBox="1">
            <a:spLocks noGrp="1"/>
          </p:cNvSpPr>
          <p:nvPr>
            <p:ph type="sldNum" idx="12"/>
          </p:nvPr>
        </p:nvSpPr>
        <p:spPr>
          <a:xfrm>
            <a:off x="715108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3" name="Google Shape;143;p3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  <a:defRPr sz="6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4" name="Google Shape;144;p37"/>
          <p:cNvSpPr txBox="1">
            <a:spLocks noGrp="1"/>
          </p:cNvSpPr>
          <p:nvPr>
            <p:ph type="body" idx="1"/>
          </p:nvPr>
        </p:nvSpPr>
        <p:spPr>
          <a:xfrm>
            <a:off x="838976" y="4175997"/>
            <a:ext cx="10888663" cy="162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67676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5" name="Google Shape;145;p37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8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8" name="Google Shape;1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8"/>
          <p:cNvSpPr/>
          <p:nvPr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38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8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2"/>
          </p:nvPr>
        </p:nvSpPr>
        <p:spPr>
          <a:xfrm>
            <a:off x="6096000" y="5783535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Google Shape;154;p38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3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9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8" name="Google Shape;158;p39"/>
          <p:cNvPicPr preferRelativeResize="0"/>
          <p:nvPr/>
        </p:nvPicPr>
        <p:blipFill rotWithShape="1">
          <a:blip r:embed="rId2">
            <a:alphaModFix/>
          </a:blip>
          <a:srcRect t="4555"/>
          <a:stretch/>
        </p:blipFill>
        <p:spPr>
          <a:xfrm>
            <a:off x="0" y="1078173"/>
            <a:ext cx="12192000" cy="578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9"/>
          <p:cNvSpPr/>
          <p:nvPr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9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9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2" name="Google Shape;162;p39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4" name="Google Shape;164;p39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39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0"/>
          <p:cNvSpPr/>
          <p:nvPr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9" name="Google Shape;169;p4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0" name="Google Shape;170;p40"/>
          <p:cNvSpPr txBox="1">
            <a:spLocks noGrp="1"/>
          </p:cNvSpPr>
          <p:nvPr>
            <p:ph type="body" idx="1"/>
          </p:nvPr>
        </p:nvSpPr>
        <p:spPr>
          <a:xfrm>
            <a:off x="838976" y="4175997"/>
            <a:ext cx="10888663" cy="162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67676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1" name="Google Shape;171;p4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Google Shape;176;p41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7" name="Google Shape;177;p41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" name="Google Shape;13;p21" descr="European Commission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033852" y="6045988"/>
            <a:ext cx="1715733" cy="4504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7;p22" descr="European Commission">
            <a:extLst>
              <a:ext uri="{FF2B5EF4-FFF2-40B4-BE49-F238E27FC236}">
                <a16:creationId xmlns:a16="http://schemas.microsoft.com/office/drawing/2014/main" id="{F331827D-67AB-BC45-5244-975836C82E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"/>
          <p:cNvSpPr txBox="1">
            <a:spLocks noGrp="1"/>
          </p:cNvSpPr>
          <p:nvPr>
            <p:ph type="ctrTitle"/>
          </p:nvPr>
        </p:nvSpPr>
        <p:spPr>
          <a:xfrm>
            <a:off x="1071350" y="2249747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IE" dirty="0">
                <a:latin typeface="EC Square Sans Cond Pro" panose="020B0506040000020004" pitchFamily="34" charset="0"/>
              </a:rPr>
              <a:t>Short overview of  </a:t>
            </a:r>
            <a:br>
              <a:rPr lang="en-IE" dirty="0">
                <a:latin typeface="EC Square Sans Cond Pro" panose="020B0506040000020004" pitchFamily="34" charset="0"/>
              </a:rPr>
            </a:br>
            <a:r>
              <a:rPr lang="en-IE" dirty="0">
                <a:latin typeface="EC Square Sans Cond Pro" panose="020B0506040000020004" pitchFamily="34" charset="0"/>
              </a:rPr>
              <a:t>Funds and Programmes </a:t>
            </a:r>
            <a:br>
              <a:rPr lang="en-IE" dirty="0">
                <a:latin typeface="EC Square Sans Cond Pro" panose="020B0506040000020004" pitchFamily="34" charset="0"/>
              </a:rPr>
            </a:br>
            <a:r>
              <a:rPr lang="en-IE" dirty="0">
                <a:latin typeface="EC Square Sans Cond Pro" panose="020B0506040000020004" pitchFamily="34" charset="0"/>
              </a:rPr>
              <a:t>in DG EMPL</a:t>
            </a:r>
          </a:p>
        </p:txBody>
      </p:sp>
      <p:sp>
        <p:nvSpPr>
          <p:cNvPr id="190" name="Google Shape;190;p1"/>
          <p:cNvSpPr txBox="1">
            <a:spLocks noGrp="1"/>
          </p:cNvSpPr>
          <p:nvPr>
            <p:ph type="body" idx="2"/>
          </p:nvPr>
        </p:nvSpPr>
        <p:spPr>
          <a:xfrm>
            <a:off x="2006353" y="5557902"/>
            <a:ext cx="9129961" cy="620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</a:pPr>
            <a:r>
              <a:rPr lang="en-IE" dirty="0">
                <a:latin typeface="EC Square Sans Cond Pro" panose="020B0506040000020004" pitchFamily="34" charset="0"/>
              </a:rPr>
              <a:t>Ruth Paserman, Director 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</a:pPr>
            <a:r>
              <a:rPr lang="en-IE" dirty="0">
                <a:latin typeface="EC Square Sans Cond Pro" panose="020B0506040000020004" pitchFamily="34" charset="0"/>
              </a:rPr>
              <a:t>Directorate G, Funds: programming and implementation - DG EMPL 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</a:pPr>
            <a:endParaRPr lang="fr-BE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IE" dirty="0">
                <a:latin typeface="EC Square Sans Cond Pro" panose="020B0506040000020004" pitchFamily="34" charset="0"/>
              </a:rPr>
              <a:t>Role of DG EMPL</a:t>
            </a:r>
            <a:endParaRPr dirty="0">
              <a:latin typeface="EC Square Sans Cond Pro" panose="020B0506040000020004" pitchFamily="34" charset="0"/>
            </a:endParaRPr>
          </a:p>
        </p:txBody>
      </p:sp>
      <p:sp>
        <p:nvSpPr>
          <p:cNvPr id="297" name="Google Shape;297;p8"/>
          <p:cNvSpPr txBox="1">
            <a:spLocks noGrp="1"/>
          </p:cNvSpPr>
          <p:nvPr>
            <p:ph type="body" idx="1"/>
          </p:nvPr>
        </p:nvSpPr>
        <p:spPr>
          <a:xfrm>
            <a:off x="6096000" y="1265217"/>
            <a:ext cx="5518483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 algn="just"/>
            <a:r>
              <a:rPr lang="fr-BE" dirty="0">
                <a:latin typeface="EC Square Sans Cond Pro" panose="020B0506040000020004" pitchFamily="34" charset="0"/>
              </a:rPr>
              <a:t>Importance of social </a:t>
            </a:r>
            <a:r>
              <a:rPr lang="fr-BE" dirty="0" err="1">
                <a:latin typeface="EC Square Sans Cond Pro" panose="020B0506040000020004" pitchFamily="34" charset="0"/>
              </a:rPr>
              <a:t>policies</a:t>
            </a:r>
            <a:r>
              <a:rPr lang="fr-BE" dirty="0">
                <a:latin typeface="EC Square Sans Cond Pro" panose="020B0506040000020004" pitchFamily="34" charset="0"/>
              </a:rPr>
              <a:t> for the EU </a:t>
            </a:r>
            <a:r>
              <a:rPr lang="fr-BE" dirty="0" err="1">
                <a:latin typeface="EC Square Sans Cond Pro" panose="020B0506040000020004" pitchFamily="34" charset="0"/>
              </a:rPr>
              <a:t>competitiveness</a:t>
            </a:r>
            <a:r>
              <a:rPr lang="fr-BE" dirty="0">
                <a:latin typeface="EC Square Sans Cond Pro" panose="020B0506040000020004" pitchFamily="34" charset="0"/>
              </a:rPr>
              <a:t>. </a:t>
            </a:r>
          </a:p>
          <a:p>
            <a:pPr marL="342900" indent="-342900" algn="just"/>
            <a:endParaRPr lang="fr-BE" dirty="0">
              <a:latin typeface="EC Square Sans Cond Pro" panose="020B0506040000020004" pitchFamily="34" charset="0"/>
            </a:endParaRPr>
          </a:p>
          <a:p>
            <a:pPr marL="342900" indent="-342900" algn="just"/>
            <a:r>
              <a:rPr lang="fr-BE" dirty="0">
                <a:latin typeface="EC Square Sans Cond Pro" panose="020B0506040000020004" pitchFamily="34" charset="0"/>
              </a:rPr>
              <a:t>DG EMPL </a:t>
            </a:r>
            <a:r>
              <a:rPr lang="fr-BE" dirty="0" err="1">
                <a:latin typeface="EC Square Sans Cond Pro" panose="020B0506040000020004" pitchFamily="34" charset="0"/>
              </a:rPr>
              <a:t>plays</a:t>
            </a:r>
            <a:r>
              <a:rPr lang="fr-BE" dirty="0">
                <a:latin typeface="EC Square Sans Cond Pro" panose="020B0506040000020004" pitchFamily="34" charset="0"/>
              </a:rPr>
              <a:t> an essential </a:t>
            </a:r>
            <a:r>
              <a:rPr lang="fr-BE" dirty="0" err="1">
                <a:latin typeface="EC Square Sans Cond Pro" panose="020B0506040000020004" pitchFamily="34" charset="0"/>
              </a:rPr>
              <a:t>role</a:t>
            </a:r>
            <a:r>
              <a:rPr lang="fr-BE" dirty="0">
                <a:latin typeface="EC Square Sans Cond Pro" panose="020B0506040000020004" pitchFamily="34" charset="0"/>
              </a:rPr>
              <a:t> in </a:t>
            </a:r>
            <a:r>
              <a:rPr lang="fr-BE" dirty="0" err="1">
                <a:latin typeface="EC Square Sans Cond Pro" panose="020B0506040000020004" pitchFamily="34" charset="0"/>
              </a:rPr>
              <a:t>delivering</a:t>
            </a:r>
            <a:r>
              <a:rPr lang="fr-BE" dirty="0">
                <a:latin typeface="EC Square Sans Cond Pro" panose="020B0506040000020004" pitchFamily="34" charset="0"/>
              </a:rPr>
              <a:t> on the objectives of the European </a:t>
            </a:r>
            <a:r>
              <a:rPr lang="fr-BE" dirty="0" err="1">
                <a:latin typeface="EC Square Sans Cond Pro" panose="020B0506040000020004" pitchFamily="34" charset="0"/>
              </a:rPr>
              <a:t>Pillar</a:t>
            </a:r>
            <a:r>
              <a:rPr lang="fr-BE" dirty="0">
                <a:latin typeface="EC Square Sans Cond Pro" panose="020B0506040000020004" pitchFamily="34" charset="0"/>
              </a:rPr>
              <a:t> of Social </a:t>
            </a:r>
            <a:r>
              <a:rPr lang="fr-BE" dirty="0" err="1">
                <a:latin typeface="EC Square Sans Cond Pro" panose="020B0506040000020004" pitchFamily="34" charset="0"/>
              </a:rPr>
              <a:t>Rights</a:t>
            </a:r>
            <a:r>
              <a:rPr lang="fr-BE" dirty="0">
                <a:latin typeface="EC Square Sans Cond Pro" panose="020B0506040000020004" pitchFamily="34" charset="0"/>
              </a:rPr>
              <a:t>. </a:t>
            </a:r>
          </a:p>
          <a:p>
            <a:pPr marL="342900" indent="-342900" algn="just"/>
            <a:endParaRPr lang="fr-BE" dirty="0">
              <a:latin typeface="EC Square Sans Cond Pro" panose="020B0506040000020004" pitchFamily="34" charset="0"/>
            </a:endParaRPr>
          </a:p>
          <a:p>
            <a:pPr marL="342900" indent="-342900" algn="just"/>
            <a:r>
              <a:rPr lang="fr-BE" dirty="0">
                <a:latin typeface="EC Square Sans Cond Pro" panose="020B0506040000020004" pitchFamily="34" charset="0"/>
              </a:rPr>
              <a:t>Actions </a:t>
            </a:r>
            <a:r>
              <a:rPr lang="fr-BE" dirty="0" err="1">
                <a:latin typeface="EC Square Sans Cond Pro" panose="020B0506040000020004" pitchFamily="34" charset="0"/>
              </a:rPr>
              <a:t>covered</a:t>
            </a:r>
            <a:r>
              <a:rPr lang="fr-BE" dirty="0">
                <a:latin typeface="EC Square Sans Cond Pro" panose="020B0506040000020004" pitchFamily="34" charset="0"/>
              </a:rPr>
              <a:t> and </a:t>
            </a:r>
            <a:r>
              <a:rPr lang="fr-BE" dirty="0" err="1">
                <a:latin typeface="EC Square Sans Cond Pro" panose="020B0506040000020004" pitchFamily="34" charset="0"/>
              </a:rPr>
              <a:t>managed</a:t>
            </a:r>
            <a:r>
              <a:rPr lang="fr-BE" dirty="0">
                <a:latin typeface="EC Square Sans Cond Pro" panose="020B0506040000020004" pitchFamily="34" charset="0"/>
              </a:rPr>
              <a:t> by DG EMPL </a:t>
            </a:r>
            <a:r>
              <a:rPr lang="fr-BE" dirty="0" err="1">
                <a:latin typeface="EC Square Sans Cond Pro" panose="020B0506040000020004" pitchFamily="34" charset="0"/>
              </a:rPr>
              <a:t>also</a:t>
            </a:r>
            <a:r>
              <a:rPr lang="fr-BE" dirty="0">
                <a:latin typeface="EC Square Sans Cond Pro" panose="020B0506040000020004" pitchFamily="34" charset="0"/>
              </a:rPr>
              <a:t> </a:t>
            </a:r>
            <a:r>
              <a:rPr lang="fr-BE" dirty="0" err="1">
                <a:latin typeface="EC Square Sans Cond Pro" panose="020B0506040000020004" pitchFamily="34" charset="0"/>
              </a:rPr>
              <a:t>contribute</a:t>
            </a:r>
            <a:r>
              <a:rPr lang="fr-BE" dirty="0">
                <a:latin typeface="EC Square Sans Cond Pro" panose="020B0506040000020004" pitchFamily="34" charset="0"/>
              </a:rPr>
              <a:t> to </a:t>
            </a:r>
            <a:r>
              <a:rPr lang="fr-BE" dirty="0" err="1">
                <a:latin typeface="EC Square Sans Cond Pro" panose="020B0506040000020004" pitchFamily="34" charset="0"/>
              </a:rPr>
              <a:t>EU’s</a:t>
            </a:r>
            <a:r>
              <a:rPr lang="fr-BE" dirty="0">
                <a:latin typeface="EC Square Sans Cond Pro" panose="020B0506040000020004" pitchFamily="34" charset="0"/>
              </a:rPr>
              <a:t> objectives of social, </a:t>
            </a:r>
            <a:r>
              <a:rPr lang="fr-BE" dirty="0" err="1">
                <a:latin typeface="EC Square Sans Cond Pro" panose="020B0506040000020004" pitchFamily="34" charset="0"/>
              </a:rPr>
              <a:t>economic</a:t>
            </a:r>
            <a:r>
              <a:rPr lang="fr-BE" dirty="0">
                <a:latin typeface="EC Square Sans Cond Pro" panose="020B0506040000020004" pitchFamily="34" charset="0"/>
              </a:rPr>
              <a:t> and territorial </a:t>
            </a:r>
            <a:r>
              <a:rPr lang="fr-BE" dirty="0" err="1">
                <a:latin typeface="EC Square Sans Cond Pro" panose="020B0506040000020004" pitchFamily="34" charset="0"/>
              </a:rPr>
              <a:t>cohesion</a:t>
            </a:r>
            <a:r>
              <a:rPr lang="fr-BE" dirty="0">
                <a:latin typeface="EC Square Sans Cond Pro" panose="020B0506040000020004" pitchFamily="34" charset="0"/>
              </a:rPr>
              <a:t>, </a:t>
            </a:r>
            <a:r>
              <a:rPr lang="fr-BE" dirty="0" err="1">
                <a:latin typeface="EC Square Sans Cond Pro" panose="020B0506040000020004" pitchFamily="34" charset="0"/>
              </a:rPr>
              <a:t>including</a:t>
            </a:r>
            <a:r>
              <a:rPr lang="fr-BE" dirty="0">
                <a:latin typeface="EC Square Sans Cond Pro" panose="020B0506040000020004" pitchFamily="34" charset="0"/>
              </a:rPr>
              <a:t> by </a:t>
            </a:r>
            <a:r>
              <a:rPr lang="fr-BE" dirty="0" err="1">
                <a:latin typeface="EC Square Sans Cond Pro" panose="020B0506040000020004" pitchFamily="34" charset="0"/>
              </a:rPr>
              <a:t>accompanying</a:t>
            </a:r>
            <a:r>
              <a:rPr lang="fr-BE" dirty="0">
                <a:latin typeface="EC Square Sans Cond Pro" panose="020B0506040000020004" pitchFamily="34" charset="0"/>
              </a:rPr>
              <a:t> people </a:t>
            </a:r>
            <a:r>
              <a:rPr lang="fr-BE" dirty="0" err="1">
                <a:latin typeface="EC Square Sans Cond Pro" panose="020B0506040000020004" pitchFamily="34" charset="0"/>
              </a:rPr>
              <a:t>towards</a:t>
            </a:r>
            <a:r>
              <a:rPr lang="fr-BE" dirty="0">
                <a:latin typeface="EC Square Sans Cond Pro" panose="020B0506040000020004" pitchFamily="34" charset="0"/>
              </a:rPr>
              <a:t> the green and digital </a:t>
            </a:r>
            <a:r>
              <a:rPr lang="fr-BE" dirty="0" err="1">
                <a:latin typeface="EC Square Sans Cond Pro" panose="020B0506040000020004" pitchFamily="34" charset="0"/>
              </a:rPr>
              <a:t>tranisition</a:t>
            </a:r>
            <a:r>
              <a:rPr lang="fr-BE" dirty="0">
                <a:latin typeface="EC Square Sans Cond Pro" panose="020B0506040000020004" pitchFamily="34" charset="0"/>
              </a:rPr>
              <a:t>. </a:t>
            </a:r>
            <a:endParaRPr dirty="0">
              <a:latin typeface="EC Square Sans Cond Pro" panose="020B0506040000020004" pitchFamily="34" charset="0"/>
            </a:endParaRPr>
          </a:p>
        </p:txBody>
      </p:sp>
      <p:pic>
        <p:nvPicPr>
          <p:cNvPr id="2" name="Espace réservé pour une image  6" descr="A diagram of social rights&#10;&#10;Description automatically generated">
            <a:extLst>
              <a:ext uri="{FF2B5EF4-FFF2-40B4-BE49-F238E27FC236}">
                <a16:creationId xmlns:a16="http://schemas.microsoft.com/office/drawing/2014/main" id="{0E158D62-3DF0-289F-8345-80DFC067D2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41" b="13341"/>
          <a:stretch/>
        </p:blipFill>
        <p:spPr>
          <a:xfrm>
            <a:off x="838198" y="1825625"/>
            <a:ext cx="5328000" cy="3906435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2FC780-348B-D1BD-F2F3-40946E11FB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9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IE" dirty="0">
                <a:latin typeface="EC Square Sans Cond Pro" panose="020B0506040000020004" pitchFamily="34" charset="0"/>
              </a:rPr>
              <a:t>European Social Fund + (ESF+)</a:t>
            </a:r>
            <a:endParaRPr dirty="0">
              <a:latin typeface="EC Square Sans Cond Pro" panose="020B0506040000020004" pitchFamily="34" charset="0"/>
            </a:endParaRPr>
          </a:p>
        </p:txBody>
      </p:sp>
      <p:sp>
        <p:nvSpPr>
          <p:cNvPr id="305" name="Google Shape;305;p9"/>
          <p:cNvSpPr txBox="1">
            <a:spLocks noGrp="1"/>
          </p:cNvSpPr>
          <p:nvPr>
            <p:ph type="body" idx="1"/>
          </p:nvPr>
        </p:nvSpPr>
        <p:spPr>
          <a:xfrm>
            <a:off x="838198" y="1547433"/>
            <a:ext cx="10648124" cy="3763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/>
            <a:r>
              <a:rPr lang="en-US" sz="2800" b="1" dirty="0">
                <a:latin typeface="EC Square Sans Cond Pro" panose="020B0506040000020004" pitchFamily="34" charset="0"/>
              </a:rPr>
              <a:t>€142.7 billion </a:t>
            </a:r>
            <a:r>
              <a:rPr lang="en-US" sz="2800" dirty="0">
                <a:latin typeface="EC Square Sans Cond Pro" panose="020B0506040000020004" pitchFamily="34" charset="0"/>
              </a:rPr>
              <a:t>under shared management for 2021-2027.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b="1" dirty="0">
                <a:latin typeface="EC Square Sans Cond Pro" panose="020B0506040000020004" pitchFamily="34" charset="0"/>
              </a:rPr>
              <a:t>7 million people </a:t>
            </a:r>
            <a:r>
              <a:rPr lang="en-US" sz="2800" dirty="0">
                <a:latin typeface="EC Square Sans Cond Pro" panose="020B0506040000020004" pitchFamily="34" charset="0"/>
              </a:rPr>
              <a:t>benefit from the ESF+ each year. 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Promotes and supports </a:t>
            </a:r>
            <a:r>
              <a:rPr lang="en-US" sz="2800" b="1" dirty="0">
                <a:latin typeface="EC Square Sans Cond Pro" panose="020B0506040000020004" pitchFamily="34" charset="0"/>
              </a:rPr>
              <a:t>education &amp; skills (€43,4 billion), access to employment (€43,8 billion), and social inclusion, (€45,7 billion) ; also supports reforms in Member-States.</a:t>
            </a:r>
          </a:p>
          <a:p>
            <a:pPr algn="just"/>
            <a:endParaRPr lang="en-US" sz="2800" b="1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b="1" dirty="0">
                <a:latin typeface="EC Square Sans Cond Pro" panose="020B0506040000020004" pitchFamily="34" charset="0"/>
              </a:rPr>
              <a:t>Directly targets people</a:t>
            </a:r>
            <a:r>
              <a:rPr lang="en-US" sz="2800" dirty="0">
                <a:latin typeface="EC Square Sans Cond Pro" panose="020B0506040000020004" pitchFamily="34" charset="0"/>
              </a:rPr>
              <a:t>. 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Supports social innovation.</a:t>
            </a:r>
          </a:p>
          <a:p>
            <a:pPr marL="114300" indent="0" algn="just">
              <a:buNone/>
            </a:pPr>
            <a:endParaRPr lang="en-US" sz="2800" dirty="0"/>
          </a:p>
          <a:p>
            <a:pPr marL="2286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101EC9-B91D-49FE-2AA8-A6D3693318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0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122127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dirty="0">
                <a:latin typeface="EC Square Sans Cond Pro" panose="020B0506040000020004" pitchFamily="34" charset="0"/>
              </a:rPr>
              <a:t>European </a:t>
            </a:r>
            <a:r>
              <a:rPr lang="en-US" dirty="0" err="1">
                <a:latin typeface="EC Square Sans Cond Pro" panose="020B0506040000020004" pitchFamily="34" charset="0"/>
              </a:rPr>
              <a:t>Globalisation</a:t>
            </a:r>
            <a:r>
              <a:rPr lang="en-US" dirty="0">
                <a:latin typeface="EC Square Sans Cond Pro" panose="020B0506040000020004" pitchFamily="34" charset="0"/>
              </a:rPr>
              <a:t> Adjustment Fund (EGF)</a:t>
            </a:r>
            <a:endParaRPr dirty="0">
              <a:latin typeface="EC Square Sans Cond Pro" panose="020B0506040000020004" pitchFamily="34" charset="0"/>
            </a:endParaRPr>
          </a:p>
        </p:txBody>
      </p:sp>
      <p:sp>
        <p:nvSpPr>
          <p:cNvPr id="317" name="Google Shape;317;p10"/>
          <p:cNvSpPr txBox="1">
            <a:spLocks noGrp="1"/>
          </p:cNvSpPr>
          <p:nvPr>
            <p:ph type="body" idx="4"/>
          </p:nvPr>
        </p:nvSpPr>
        <p:spPr>
          <a:xfrm>
            <a:off x="838200" y="1799519"/>
            <a:ext cx="10515600" cy="3998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€33.8 million (2024)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61 269 workers received assistance from 2014 to 2023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IE" sz="2800" b="1" dirty="0">
                <a:latin typeface="EC Square Sans Cond Pro" panose="020B0506040000020004" pitchFamily="34" charset="0"/>
              </a:rPr>
              <a:t>Emergency fund for </a:t>
            </a:r>
            <a:r>
              <a:rPr lang="en-US" sz="2800" b="1" dirty="0">
                <a:latin typeface="EC Square Sans Cond Pro" panose="020B0506040000020004" pitchFamily="34" charset="0"/>
              </a:rPr>
              <a:t>workers that suddenly lost their job as a consequence of a major restructuring event.</a:t>
            </a:r>
          </a:p>
          <a:p>
            <a:pPr marL="114300" indent="0" algn="just">
              <a:buNone/>
            </a:pPr>
            <a:endParaRPr lang="en-US" sz="2800" b="1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Co-finances </a:t>
            </a:r>
            <a:r>
              <a:rPr lang="en-US" sz="2800" dirty="0" err="1">
                <a:latin typeface="EC Square Sans Cond Pro" panose="020B0506040000020004" pitchFamily="34" charset="0"/>
              </a:rPr>
              <a:t>personalised</a:t>
            </a:r>
            <a:r>
              <a:rPr lang="en-US" sz="2800" dirty="0">
                <a:latin typeface="EC Square Sans Cond Pro" panose="020B0506040000020004" pitchFamily="34" charset="0"/>
              </a:rPr>
              <a:t> packages of active </a:t>
            </a:r>
            <a:r>
              <a:rPr lang="en-US" sz="2800" dirty="0" err="1">
                <a:latin typeface="EC Square Sans Cond Pro" panose="020B0506040000020004" pitchFamily="34" charset="0"/>
              </a:rPr>
              <a:t>labour</a:t>
            </a:r>
            <a:r>
              <a:rPr lang="en-US" sz="2800" dirty="0">
                <a:latin typeface="EC Square Sans Cond Pro" panose="020B0506040000020004" pitchFamily="34" charset="0"/>
              </a:rPr>
              <a:t> market policy measures. </a:t>
            </a:r>
          </a:p>
          <a:p>
            <a:pPr marL="114300" indent="0" algn="just">
              <a:buNone/>
            </a:pPr>
            <a:endParaRPr lang="en-US" sz="2800" dirty="0"/>
          </a:p>
          <a:p>
            <a:pPr marL="2286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51AED8-A3E8-4CC5-0792-3363BE3347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0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dirty="0">
                <a:latin typeface="EC Square Sans Cond Pro" panose="020B0506040000020004" pitchFamily="34" charset="0"/>
              </a:rPr>
              <a:t>European Social Climate Fund (SCF)</a:t>
            </a:r>
            <a:endParaRPr dirty="0">
              <a:latin typeface="EC Square Sans Cond Pro" panose="020B0506040000020004" pitchFamily="34" charset="0"/>
            </a:endParaRPr>
          </a:p>
        </p:txBody>
      </p:sp>
      <p:sp>
        <p:nvSpPr>
          <p:cNvPr id="317" name="Google Shape;317;p10"/>
          <p:cNvSpPr txBox="1">
            <a:spLocks noGrp="1"/>
          </p:cNvSpPr>
          <p:nvPr>
            <p:ph type="body" idx="4"/>
          </p:nvPr>
        </p:nvSpPr>
        <p:spPr>
          <a:xfrm>
            <a:off x="839788" y="1604211"/>
            <a:ext cx="10515600" cy="3998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€86.7 billion for 2026-2032.</a:t>
            </a:r>
          </a:p>
          <a:p>
            <a:pPr algn="just"/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dirty="0">
                <a:latin typeface="EC Square Sans Cond Pro" panose="020B0506040000020004" pitchFamily="34" charset="0"/>
              </a:rPr>
              <a:t>Will support </a:t>
            </a:r>
            <a:r>
              <a:rPr lang="en-US" sz="2800" b="1" dirty="0">
                <a:latin typeface="EC Square Sans Cond Pro" panose="020B0506040000020004" pitchFamily="34" charset="0"/>
              </a:rPr>
              <a:t>vulnerable groups </a:t>
            </a:r>
            <a:r>
              <a:rPr lang="en-US" sz="2800" dirty="0">
                <a:latin typeface="EC Square Sans Cond Pro" panose="020B0506040000020004" pitchFamily="34" charset="0"/>
              </a:rPr>
              <a:t>through the green transition (energy/transport poverty).</a:t>
            </a:r>
          </a:p>
          <a:p>
            <a:pPr marL="114300" indent="0" algn="just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IE" sz="2800" dirty="0">
                <a:latin typeface="EC Square Sans Cond Pro" panose="020B0506040000020004" pitchFamily="34" charset="0"/>
              </a:rPr>
              <a:t>Will focus</a:t>
            </a:r>
            <a:r>
              <a:rPr lang="en-US" sz="2800" dirty="0">
                <a:latin typeface="EC Square Sans Cond Pro" panose="020B0506040000020004" pitchFamily="34" charset="0"/>
              </a:rPr>
              <a:t> on housing renovation, green transport subsidies for low-income households.</a:t>
            </a:r>
          </a:p>
          <a:p>
            <a:pPr marL="2286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3571CD-F24A-2E8B-FA30-5F475246F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819" y="4492366"/>
            <a:ext cx="1786486" cy="178648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BC7860-517B-E9DA-20A3-12790412F3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16094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5ED64D-A962-D72A-89BB-F71BCBFB7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err="1">
                <a:latin typeface="EC Square Sans Cond Pro" panose="020B0506040000020004" pitchFamily="34" charset="0"/>
              </a:rPr>
              <a:t>InvestEU</a:t>
            </a:r>
            <a:endParaRPr lang="en-IE" dirty="0">
              <a:latin typeface="EC Square Sans Cond Pro" panose="020B05060400000200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44E74-D948-FAE9-77A9-69605973856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8200" y="1545488"/>
            <a:ext cx="10515600" cy="2630905"/>
          </a:xfrm>
        </p:spPr>
        <p:txBody>
          <a:bodyPr/>
          <a:lstStyle/>
          <a:p>
            <a:r>
              <a:rPr lang="en-US" sz="2800" dirty="0">
                <a:latin typeface="EC Square Sans Cond Pro" panose="020B0506040000020004" pitchFamily="34" charset="0"/>
              </a:rPr>
              <a:t>Up to 15€: amount of the investment stimulated for revery 1€ from the EU budget</a:t>
            </a:r>
          </a:p>
          <a:p>
            <a:endParaRPr lang="en-US" sz="2800" dirty="0">
              <a:latin typeface="EC Square Sans Cond Pro" panose="020B0506040000020004" pitchFamily="34" charset="0"/>
            </a:endParaRPr>
          </a:p>
          <a:p>
            <a:r>
              <a:rPr lang="en-US" sz="2800" b="1" dirty="0">
                <a:latin typeface="EC Square Sans Cond Pro" panose="020B0506040000020004" pitchFamily="34" charset="0"/>
              </a:rPr>
              <a:t>EUR 2,8 m: guarantee provided by the Social Investment and Skills window (“Social Window”)</a:t>
            </a:r>
          </a:p>
          <a:p>
            <a:pPr marL="114300" indent="0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r>
              <a:rPr lang="en-US" sz="2800" dirty="0">
                <a:latin typeface="EC Square Sans Cond Pro" panose="020B0506040000020004" pitchFamily="34" charset="0"/>
              </a:rPr>
              <a:t>Implemented by the EIB Group, other international financial institutions and national promotional banks.</a:t>
            </a:r>
          </a:p>
          <a:p>
            <a:pPr marL="114300" indent="0">
              <a:buNone/>
            </a:pPr>
            <a:endParaRPr lang="en-US" sz="2800" dirty="0">
              <a:latin typeface="EC Square Sans Cond Pro" panose="020B0506040000020004" pitchFamily="34" charset="0"/>
            </a:endParaRPr>
          </a:p>
          <a:p>
            <a:r>
              <a:rPr lang="en-US" sz="2800" dirty="0">
                <a:latin typeface="EC Square Sans Cond Pro" panose="020B0506040000020004" pitchFamily="34" charset="0"/>
              </a:rPr>
              <a:t>Supports social infrastructure, microfinance, social impact, social enterprises, skills and education​. </a:t>
            </a:r>
          </a:p>
          <a:p>
            <a:pPr marL="114300" indent="0"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6002F-821E-628C-7E42-6C210DA2D0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9093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ABBC5C-BAE6-3B52-E6EC-BA3858989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EC Square Sans Cond Pro" panose="020B0506040000020004" pitchFamily="34" charset="0"/>
              </a:rPr>
              <a:t>Support to other programmes (2021-27 period)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3DF4A7-DE65-424B-EE32-5190001C6C7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8200" y="1365734"/>
            <a:ext cx="10515600" cy="4126532"/>
          </a:xfrm>
        </p:spPr>
        <p:txBody>
          <a:bodyPr/>
          <a:lstStyle/>
          <a:p>
            <a:pPr marL="114300" indent="0" algn="just">
              <a:buNone/>
            </a:pPr>
            <a:r>
              <a:rPr lang="en-IE" sz="2800" dirty="0">
                <a:latin typeface="EC Square Sans Cond Pro" panose="020B0506040000020004" pitchFamily="34" charset="0"/>
              </a:rPr>
              <a:t>Including: </a:t>
            </a:r>
          </a:p>
          <a:p>
            <a:pPr marL="114300" indent="0" algn="just">
              <a:buNone/>
            </a:pPr>
            <a:endParaRPr lang="en-IE" sz="1600" dirty="0"/>
          </a:p>
          <a:p>
            <a:pPr algn="just"/>
            <a:r>
              <a:rPr lang="en-IE" sz="2800" b="1" dirty="0">
                <a:latin typeface="EC Square Sans Cond Pro" panose="020B0506040000020004" pitchFamily="34" charset="0"/>
              </a:rPr>
              <a:t>The Just Transition Fund (JTF)</a:t>
            </a:r>
            <a:r>
              <a:rPr lang="en-IE" sz="2800" dirty="0">
                <a:latin typeface="EC Square Sans Cond Pro" panose="020B0506040000020004" pitchFamily="34" charset="0"/>
              </a:rPr>
              <a:t>,</a:t>
            </a:r>
            <a:r>
              <a:rPr lang="en-IE" sz="2800" b="1" dirty="0">
                <a:latin typeface="EC Square Sans Cond Pro" panose="020B0506040000020004" pitchFamily="34" charset="0"/>
              </a:rPr>
              <a:t> </a:t>
            </a:r>
            <a:r>
              <a:rPr lang="en-IE" sz="2800" dirty="0">
                <a:latin typeface="EC Square Sans Cond Pro" panose="020B0506040000020004" pitchFamily="34" charset="0"/>
              </a:rPr>
              <a:t>for the </a:t>
            </a:r>
            <a:r>
              <a:rPr lang="en-US" sz="2800" dirty="0">
                <a:latin typeface="EC Square Sans Cond Pro" panose="020B0506040000020004" pitchFamily="34" charset="0"/>
              </a:rPr>
              <a:t>territories expected to be the most negatively impacted by the transition towards climate-neutrality;  EMPL focus put on up-and reskilling of workers (€19.32 billion).</a:t>
            </a:r>
            <a:endParaRPr lang="en-IE" sz="2800" dirty="0">
              <a:latin typeface="EC Square Sans Cond Pro" panose="020B0506040000020004" pitchFamily="34" charset="0"/>
            </a:endParaRPr>
          </a:p>
          <a:p>
            <a:pPr marL="114300" indent="0" algn="just">
              <a:buNone/>
            </a:pPr>
            <a:endParaRPr lang="en-IE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IE" sz="2800" b="1" dirty="0">
                <a:latin typeface="EC Square Sans Cond Pro" panose="020B0506040000020004" pitchFamily="34" charset="0"/>
              </a:rPr>
              <a:t>Erasmus+ </a:t>
            </a:r>
            <a:r>
              <a:rPr lang="en-IE" sz="2800" dirty="0">
                <a:latin typeface="EC Square Sans Cond Pro" panose="020B0506040000020004" pitchFamily="34" charset="0"/>
              </a:rPr>
              <a:t>– total budget: €26.2 billion; DG EMPL responsible of €10-15 million per year to support calls in the area of Vocational Education </a:t>
            </a:r>
            <a:r>
              <a:rPr lang="en-IE" sz="2800">
                <a:latin typeface="EC Square Sans Cond Pro" panose="020B0506040000020004" pitchFamily="34" charset="0"/>
              </a:rPr>
              <a:t>and Training. </a:t>
            </a:r>
            <a:endParaRPr lang="en-IE" sz="2800" dirty="0">
              <a:latin typeface="EC Square Sans Cond Pro" panose="020B0506040000020004" pitchFamily="34" charset="0"/>
            </a:endParaRPr>
          </a:p>
          <a:p>
            <a:pPr marL="114300" indent="0" algn="just">
              <a:buNone/>
            </a:pPr>
            <a:endParaRPr lang="en-IE" sz="2800" dirty="0">
              <a:latin typeface="EC Square Sans Cond Pro" panose="020B0506040000020004" pitchFamily="34" charset="0"/>
            </a:endParaRPr>
          </a:p>
          <a:p>
            <a:pPr algn="just"/>
            <a:r>
              <a:rPr lang="en-US" sz="2800" b="1" dirty="0">
                <a:latin typeface="EC Square Sans Cond Pro" panose="020B0506040000020004" pitchFamily="34" charset="0"/>
              </a:rPr>
              <a:t>The Citizens, Equality, Rights and Values </a:t>
            </a:r>
            <a:r>
              <a:rPr lang="en-IE" sz="2800" b="1" dirty="0">
                <a:latin typeface="EC Square Sans Cond Pro" panose="020B0506040000020004" pitchFamily="34" charset="0"/>
              </a:rPr>
              <a:t>Programme (CERV)</a:t>
            </a:r>
            <a:r>
              <a:rPr lang="en-IE" sz="2800" dirty="0">
                <a:latin typeface="EC Square Sans Cond Pro" panose="020B0506040000020004" pitchFamily="34" charset="0"/>
              </a:rPr>
              <a:t>; DG EMPL responsible for €7 million supporting disability initiatives.</a:t>
            </a:r>
          </a:p>
          <a:p>
            <a:endParaRPr lang="en-I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BCE839-0E2D-DB99-2DA5-7C7FFE3E61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21682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381D3-CC9C-BCCC-A84A-08F9B7028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</p:spPr>
        <p:txBody>
          <a:bodyPr wrap="square" anchor="ctr">
            <a:normAutofit/>
          </a:bodyPr>
          <a:lstStyle/>
          <a:p>
            <a:r>
              <a:rPr lang="en-IE" dirty="0">
                <a:latin typeface="EC Square Sans Cond Pro" panose="020B0506040000020004" pitchFamily="34" charset="0"/>
              </a:rPr>
              <a:t>Concluding remarks </a:t>
            </a:r>
          </a:p>
        </p:txBody>
      </p:sp>
      <p:pic>
        <p:nvPicPr>
          <p:cNvPr id="9" name="Picture 8" descr="A circular diagram of coins and a graph&#10;&#10;Description automatically generated with medium confidence">
            <a:extLst>
              <a:ext uri="{FF2B5EF4-FFF2-40B4-BE49-F238E27FC236}">
                <a16:creationId xmlns:a16="http://schemas.microsoft.com/office/drawing/2014/main" id="{2EA614C8-F195-04AB-4574-C9AB11FF95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69" t="9383" r="23225" b="7973"/>
          <a:stretch/>
        </p:blipFill>
        <p:spPr>
          <a:xfrm>
            <a:off x="1527008" y="1919556"/>
            <a:ext cx="3275914" cy="3270071"/>
          </a:xfrm>
          <a:prstGeom prst="flowChartConnector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A5EFA9-B45C-6D64-A8D1-376AF03A7FB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356056" y="2153730"/>
            <a:ext cx="5695952" cy="2798189"/>
          </a:xfrm>
        </p:spPr>
        <p:txBody>
          <a:bodyPr anchor="t">
            <a:normAutofit lnSpcReduction="10000"/>
          </a:bodyPr>
          <a:lstStyle/>
          <a:p>
            <a:pPr algn="just">
              <a:spcAft>
                <a:spcPts val="600"/>
              </a:spcAft>
              <a:buClr>
                <a:srgbClr val="000000"/>
              </a:buClr>
            </a:pPr>
            <a:r>
              <a:rPr lang="en-US" sz="2800" b="0" i="0" u="none" strike="noStrike" cap="none" dirty="0">
                <a:solidFill>
                  <a:schemeClr val="tx1">
                    <a:lumMod val="75000"/>
                  </a:schemeClr>
                </a:solidFill>
                <a:latin typeface="EC Square Sans Cond Pro" panose="020B0506040000020004" pitchFamily="34" charset="0"/>
              </a:rPr>
              <a:t>New college of Commissioners will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latin typeface="EC Square Sans Cond Pro" panose="020B0506040000020004" pitchFamily="34" charset="0"/>
              </a:rPr>
              <a:t>decide on</a:t>
            </a:r>
            <a:r>
              <a:rPr lang="en-US" sz="2800" b="0" i="0" u="none" strike="noStrike" cap="none" dirty="0">
                <a:solidFill>
                  <a:schemeClr val="tx1">
                    <a:lumMod val="75000"/>
                  </a:schemeClr>
                </a:solidFill>
                <a:latin typeface="EC Square Sans Cond Pro" panose="020B0506040000020004" pitchFamily="34" charset="0"/>
              </a:rPr>
              <a:t> future EU funding priorities.</a:t>
            </a:r>
          </a:p>
          <a:p>
            <a:pPr algn="just">
              <a:spcAft>
                <a:spcPts val="600"/>
              </a:spcAft>
              <a:buClr>
                <a:srgbClr val="000000"/>
              </a:buClr>
            </a:pPr>
            <a:endParaRPr lang="en-US" sz="2800" b="0" i="0" u="none" strike="noStrike" cap="none" dirty="0">
              <a:solidFill>
                <a:schemeClr val="tx1">
                  <a:lumMod val="75000"/>
                </a:schemeClr>
              </a:solidFill>
              <a:latin typeface="EC Square Sans Cond Pro" panose="020B0506040000020004" pitchFamily="34" charset="0"/>
            </a:endParaRPr>
          </a:p>
          <a:p>
            <a:pPr algn="just">
              <a:spcAft>
                <a:spcPts val="600"/>
              </a:spcAft>
              <a:buClr>
                <a:srgbClr val="000000"/>
              </a:buClr>
            </a:pPr>
            <a:r>
              <a:rPr lang="en-US" sz="2800" b="0" i="0" u="none" strike="noStrike" cap="none" dirty="0">
                <a:solidFill>
                  <a:schemeClr val="tx1">
                    <a:lumMod val="75000"/>
                  </a:schemeClr>
                </a:solidFill>
                <a:latin typeface="EC Square Sans Cond Pro" panose="020B0506040000020004" pitchFamily="34" charset="0"/>
              </a:rPr>
              <a:t>Proposals for the next MFF (Multiannual Financial Framework) are expected by June 2025.</a:t>
            </a:r>
          </a:p>
          <a:p>
            <a:pPr>
              <a:spcAft>
                <a:spcPts val="600"/>
              </a:spcAft>
              <a:buClr>
                <a:srgbClr val="000000"/>
              </a:buClr>
            </a:pPr>
            <a:endParaRPr lang="en-US" b="0" i="0" u="none" strike="noStrike" cap="none" dirty="0">
              <a:solidFill>
                <a:schemeClr val="dk2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</a:pPr>
            <a:endParaRPr lang="en-US" b="0" i="0" u="none" strike="noStrike" cap="none" dirty="0">
              <a:solidFill>
                <a:schemeClr val="dk2"/>
              </a:solidFill>
            </a:endParaRPr>
          </a:p>
          <a:p>
            <a:pPr marL="114300" indent="0">
              <a:spcAft>
                <a:spcPts val="600"/>
              </a:spcAft>
              <a:buClr>
                <a:srgbClr val="000000"/>
              </a:buClr>
              <a:buFont typeface="Arial"/>
              <a:buNone/>
            </a:pPr>
            <a:endParaRPr lang="en-US" b="0" i="0" u="none" strike="noStrike" cap="none" dirty="0">
              <a:solidFill>
                <a:schemeClr val="dk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727FED-99EE-C2CA-B1B2-D9FD6C89EA3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40426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lang="en-GB" dirty="0">
                <a:latin typeface="EC Square Sans Cond Pro" panose="020B0506040000020004" pitchFamily="34" charset="0"/>
              </a:rPr>
              <a:t>Thank you!</a:t>
            </a:r>
            <a:endParaRPr dirty="0">
              <a:latin typeface="EC Square Sans Cond Pro" panose="020B0506040000020004" pitchFamily="34" charset="0"/>
            </a:endParaRPr>
          </a:p>
        </p:txBody>
      </p:sp>
      <p:pic>
        <p:nvPicPr>
          <p:cNvPr id="444" name="Google Shape;444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524" y="4040561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20"/>
          <p:cNvSpPr txBox="1"/>
          <p:nvPr/>
        </p:nvSpPr>
        <p:spPr>
          <a:xfrm>
            <a:off x="715108" y="4495290"/>
            <a:ext cx="8941016" cy="807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1" dirty="0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rPr>
              <a:t>© European Union 2024</a:t>
            </a:r>
            <a:endParaRPr dirty="0"/>
          </a:p>
          <a:p>
            <a:pPr marL="0" marR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n-GB" sz="1050" dirty="0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rPr>
              <a:t>Unless otherwise noted the reuse of this presentation is authorised under the </a:t>
            </a:r>
            <a:r>
              <a:rPr lang="en-GB" sz="105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r>
              <a:rPr lang="en-GB" sz="1050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050" dirty="0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rPr>
              <a:t>license. For any use or reproduction of elements that are not owned by the EU, permission may need to be sought directly from the respective right holders.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338828-F138-F3B2-2505-7BD82EABAF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E4BC88-24AC-431B-95F9-16EE3DA3EBE9}" vid="{8D80B4F7-3850-4D3F-BDF1-21D3928590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210</TotalTime>
  <Words>549</Words>
  <Application>Microsoft Office PowerPoint</Application>
  <PresentationFormat>Widescreen</PresentationFormat>
  <Paragraphs>67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EC Square Sans Cond Pro</vt:lpstr>
      <vt:lpstr>Office Theme</vt:lpstr>
      <vt:lpstr>Short overview of   Funds and Programmes  in DG EMPL</vt:lpstr>
      <vt:lpstr>Role of DG EMPL</vt:lpstr>
      <vt:lpstr>European Social Fund + (ESF+)</vt:lpstr>
      <vt:lpstr>European Globalisation Adjustment Fund (EGF)</vt:lpstr>
      <vt:lpstr>European Social Climate Fund (SCF)</vt:lpstr>
      <vt:lpstr>InvestEU</vt:lpstr>
      <vt:lpstr>Support to other programmes (2021-27 period) </vt:lpstr>
      <vt:lpstr>Concluding remarks 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 Funds and Programmes – Overview</dc:title>
  <dc:creator>MORNON AFONSO Aurelien (EMPL-EXT)</dc:creator>
  <cp:lastModifiedBy>BOLOGNINI Raphaelle (EMPL)</cp:lastModifiedBy>
  <cp:revision>5</cp:revision>
  <dcterms:created xsi:type="dcterms:W3CDTF">2024-10-14T08:03:24Z</dcterms:created>
  <dcterms:modified xsi:type="dcterms:W3CDTF">2024-10-15T09:57:42Z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2023-09-26T10:27:54Z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5f9041e0-26c3-439f-9557-91c751557f9e</vt:lpwstr>
  </property>
  <property fmtid="{D5CDD505-2E9C-101B-9397-08002B2CF9AE}" pid="9" name="MSIP_Label_6bd9ddd1-4d20-43f6-abfa-fc3c07406f94_ContentBits">
    <vt:lpwstr>0</vt:lpwstr>
  </property>
</Properties>
</file>