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8" r:id="rId5"/>
    <p:sldId id="343" r:id="rId6"/>
    <p:sldId id="338" r:id="rId7"/>
    <p:sldId id="336" r:id="rId8"/>
    <p:sldId id="340" r:id="rId9"/>
    <p:sldId id="342" r:id="rId10"/>
    <p:sldId id="317" r:id="rId11"/>
    <p:sldId id="315" r:id="rId12"/>
    <p:sldId id="288" r:id="rId13"/>
    <p:sldId id="323" r:id="rId14"/>
    <p:sldId id="263" r:id="rId15"/>
    <p:sldId id="260" r:id="rId16"/>
    <p:sldId id="265" r:id="rId17"/>
    <p:sldId id="281" r:id="rId18"/>
    <p:sldId id="330" r:id="rId19"/>
    <p:sldId id="311" r:id="rId20"/>
    <p:sldId id="313" r:id="rId21"/>
    <p:sldId id="344" r:id="rId22"/>
    <p:sldId id="333" r:id="rId23"/>
    <p:sldId id="284" r:id="rId24"/>
  </p:sldIdLst>
  <p:sldSz cx="12192000" cy="68580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4B9C"/>
    <a:srgbClr val="0088CE"/>
    <a:srgbClr val="035DC1"/>
    <a:srgbClr val="0356B1"/>
    <a:srgbClr val="024EA2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220" autoAdjust="0"/>
    <p:restoredTop sz="90823" autoAdjust="0"/>
  </p:normalViewPr>
  <p:slideViewPr>
    <p:cSldViewPr snapToGrid="0">
      <p:cViewPr varScale="1">
        <p:scale>
          <a:sx n="58" d="100"/>
          <a:sy n="58" d="100"/>
        </p:scale>
        <p:origin x="1155" y="33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14/10/2024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14/10/2024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021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096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2111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550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1527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1129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CA77CC-D3D8-474C-B232-F356534D7796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7204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826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08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rgbClr val="0088CE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rgbClr val="0088C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rgbClr val="0088CE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>
              <a:defRPr>
                <a:solidFill>
                  <a:srgbClr val="0088CE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rgbClr val="0088CE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8199" y="1748079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993027" y="1748079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47855" y="1748078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302683" y="1748077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9457511" y="1748077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838199" y="3934111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993027" y="3934111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147855" y="3934110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7302683" y="3934109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457511" y="3934109"/>
            <a:ext cx="1896289" cy="189628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>
              <a:defRPr>
                <a:solidFill>
                  <a:srgbClr val="0088CE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8710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>
              <a:defRPr>
                <a:solidFill>
                  <a:srgbClr val="0088CE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>
              <a:defRPr>
                <a:solidFill>
                  <a:srgbClr val="0088CE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ou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>
              <a:defRPr>
                <a:solidFill>
                  <a:srgbClr val="0088CE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69963" y="1843395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3581400" y="1843394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92837" y="1843393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8804274" y="1843392"/>
            <a:ext cx="2138669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 bwMode="auto">
          <a:xfrm>
            <a:off x="3349671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 userDrawn="1"/>
        </p:nvCxnSpPr>
        <p:spPr bwMode="auto">
          <a:xfrm>
            <a:off x="5970419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 userDrawn="1"/>
        </p:nvCxnSpPr>
        <p:spPr bwMode="auto">
          <a:xfrm>
            <a:off x="8591167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997897" y="4260554"/>
            <a:ext cx="2082800" cy="1249363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Content Placeholder 7"/>
          <p:cNvSpPr>
            <a:spLocks noGrp="1"/>
          </p:cNvSpPr>
          <p:nvPr>
            <p:ph sz="quarter" idx="16"/>
          </p:nvPr>
        </p:nvSpPr>
        <p:spPr>
          <a:xfrm>
            <a:off x="3618645" y="4260554"/>
            <a:ext cx="2082800" cy="1249363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7"/>
          <p:cNvSpPr>
            <a:spLocks noGrp="1"/>
          </p:cNvSpPr>
          <p:nvPr>
            <p:ph sz="quarter" idx="17"/>
          </p:nvPr>
        </p:nvSpPr>
        <p:spPr>
          <a:xfrm>
            <a:off x="6239393" y="4260554"/>
            <a:ext cx="2082800" cy="1249363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7"/>
          <p:cNvSpPr>
            <a:spLocks noGrp="1"/>
          </p:cNvSpPr>
          <p:nvPr>
            <p:ph sz="quarter" idx="18"/>
          </p:nvPr>
        </p:nvSpPr>
        <p:spPr>
          <a:xfrm>
            <a:off x="8860143" y="4260554"/>
            <a:ext cx="2082800" cy="1249363"/>
          </a:xfr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6026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08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rgbClr val="0088C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D0A67-85C7-4348-8042-CD710BE9C711}" type="datetimeFigureOut">
              <a:rPr lang="es-ES" smtClean="0"/>
              <a:t>14/10/2024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0A01-0931-4A84-8159-AC5444A4118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4947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rgbClr val="0088C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8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88C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rgbClr val="008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4" r:id="rId16"/>
    <p:sldLayoutId id="2147483666" r:id="rId17"/>
    <p:sldLayoutId id="2147483667" r:id="rId18"/>
    <p:sldLayoutId id="2147483665" r:id="rId19"/>
    <p:sldLayoutId id="2147483668" r:id="rId20"/>
    <p:sldLayoutId id="2147483655" r:id="rId21"/>
    <p:sldLayoutId id="2147483671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0088C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rgbClr val="0088C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rgbClr val="0088CE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rgbClr val="0088CE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rgbClr val="0088CE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rgbClr val="0088CE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erasmus-plus.ec.europa.eu/opportunities/opportunities-for-organisations/jean-monnet-action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hyperlink" Target="https://www.eacea.ec.europa.eu/grants/2021-2027/erasmus/jean-monnet-activities-database_en" TargetMode="External"/><Relationship Id="rId4" Type="http://schemas.openxmlformats.org/officeDocument/2006/relationships/hyperlink" Target="http://ec.europa.eu/programmes/erasmus-plus/projects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1104855"/>
          </a:xfrm>
        </p:spPr>
        <p:txBody>
          <a:bodyPr>
            <a:noAutofit/>
          </a:bodyPr>
          <a:lstStyle/>
          <a:p>
            <a:pPr algn="ctr"/>
            <a:r>
              <a:rPr lang="en-GB" b="1" dirty="0" err="1"/>
              <a:t>Programma</a:t>
            </a:r>
            <a:r>
              <a:rPr lang="en-GB" b="1" dirty="0"/>
              <a:t> Erasmus+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063388" y="3419321"/>
            <a:ext cx="10065224" cy="682505"/>
          </a:xfrm>
        </p:spPr>
        <p:txBody>
          <a:bodyPr/>
          <a:lstStyle/>
          <a:p>
            <a:pPr algn="ctr"/>
            <a:r>
              <a:rPr lang="en-GB" sz="4400" b="1" dirty="0" err="1">
                <a:solidFill>
                  <a:schemeClr val="bg1"/>
                </a:solidFill>
              </a:rPr>
              <a:t>Azioni</a:t>
            </a:r>
            <a:r>
              <a:rPr lang="en-GB" sz="4400" b="1" dirty="0">
                <a:solidFill>
                  <a:schemeClr val="bg1"/>
                </a:solidFill>
              </a:rPr>
              <a:t> Jean Monnet (2021 – 2027)</a:t>
            </a:r>
          </a:p>
          <a:p>
            <a:endParaRPr lang="en-GB" sz="4400" b="1" dirty="0">
              <a:solidFill>
                <a:schemeClr val="bg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690551" y="4956541"/>
            <a:ext cx="7923809" cy="139483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sz="2000" dirty="0"/>
              <a:t>Rossella </a:t>
            </a:r>
            <a:r>
              <a:rPr lang="en-GB" sz="2000" dirty="0" err="1"/>
              <a:t>Cravetto</a:t>
            </a:r>
            <a:endParaRPr lang="en-GB" sz="2000" dirty="0"/>
          </a:p>
          <a:p>
            <a:pPr>
              <a:spcAft>
                <a:spcPts val="600"/>
              </a:spcAft>
            </a:pPr>
            <a:endParaRPr lang="en-GB" sz="2000" dirty="0"/>
          </a:p>
          <a:p>
            <a:pPr>
              <a:spcAft>
                <a:spcPts val="600"/>
              </a:spcAft>
            </a:pPr>
            <a:r>
              <a:rPr lang="en-GB" sz="1600" dirty="0" err="1"/>
              <a:t>Commissione</a:t>
            </a:r>
            <a:r>
              <a:rPr lang="en-GB" sz="1600" dirty="0"/>
              <a:t> </a:t>
            </a:r>
            <a:r>
              <a:rPr lang="en-GB" sz="1600" dirty="0" err="1"/>
              <a:t>Europea</a:t>
            </a:r>
            <a:r>
              <a:rPr lang="en-GB" sz="1600" dirty="0"/>
              <a:t> </a:t>
            </a:r>
          </a:p>
          <a:p>
            <a:pPr>
              <a:spcAft>
                <a:spcPts val="600"/>
              </a:spcAft>
            </a:pPr>
            <a:r>
              <a:rPr lang="en-GB" sz="1600" dirty="0"/>
              <a:t>Direzione Generale </a:t>
            </a:r>
            <a:r>
              <a:rPr lang="en-GB" sz="1600" dirty="0" err="1"/>
              <a:t>dell’Istruzione</a:t>
            </a:r>
            <a:r>
              <a:rPr lang="en-GB" sz="1600" dirty="0"/>
              <a:t>, </a:t>
            </a:r>
            <a:r>
              <a:rPr lang="en-GB" sz="1600" dirty="0" err="1"/>
              <a:t>della</a:t>
            </a:r>
            <a:r>
              <a:rPr lang="en-GB" sz="1600" dirty="0"/>
              <a:t> </a:t>
            </a:r>
            <a:r>
              <a:rPr lang="en-GB" sz="1600" dirty="0" err="1"/>
              <a:t>Gioventù</a:t>
            </a:r>
            <a:r>
              <a:rPr lang="en-GB" sz="1600" dirty="0"/>
              <a:t>, </a:t>
            </a:r>
            <a:r>
              <a:rPr lang="en-GB" sz="1600" dirty="0" err="1"/>
              <a:t>dello</a:t>
            </a:r>
            <a:r>
              <a:rPr lang="en-GB" sz="1600" dirty="0"/>
              <a:t> Sport e </a:t>
            </a:r>
            <a:r>
              <a:rPr lang="en-GB" sz="1600" dirty="0" err="1"/>
              <a:t>della</a:t>
            </a:r>
            <a:r>
              <a:rPr lang="en-GB" sz="1600" dirty="0"/>
              <a:t> Cultura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B037FF-BBFE-C900-9CD7-3A43D88BF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0" y="2352602"/>
            <a:ext cx="5647896" cy="3562165"/>
          </a:xfrm>
        </p:spPr>
        <p:txBody>
          <a:bodyPr/>
          <a:lstStyle/>
          <a:p>
            <a:pPr algn="just"/>
            <a:r>
              <a:rPr lang="it-IT" sz="1600" b="1" dirty="0">
                <a:solidFill>
                  <a:srgbClr val="024B9C"/>
                </a:solidFill>
              </a:rPr>
              <a:t>Promozione della cittadinanza attiva e dei valori comuni</a:t>
            </a:r>
            <a:r>
              <a:rPr lang="it-IT" sz="1600" dirty="0"/>
              <a:t>; conoscere gli obiettivi e il funzionamento dell’UE, promuovere la cittadinanza attiva e i valori comuni di libertà, tolleranza e non discriminazione.</a:t>
            </a:r>
            <a:endParaRPr lang="en-GB" sz="1600" dirty="0"/>
          </a:p>
          <a:p>
            <a:pPr algn="just"/>
            <a:r>
              <a:rPr lang="it-IT" sz="1600" b="1" dirty="0">
                <a:solidFill>
                  <a:srgbClr val="024B9C"/>
                </a:solidFill>
              </a:rPr>
              <a:t>Promozione dello sviluppo professionale di insegnanti e formatori </a:t>
            </a:r>
            <a:r>
              <a:rPr lang="it-IT" sz="1600" dirty="0"/>
              <a:t>introducendo la dimensione europea dell'insegnamento a scuola.</a:t>
            </a:r>
            <a:endParaRPr lang="en-GB" sz="1600" dirty="0"/>
          </a:p>
          <a:p>
            <a:pPr algn="just"/>
            <a:r>
              <a:rPr lang="it-IT" sz="1600" b="1" dirty="0">
                <a:solidFill>
                  <a:srgbClr val="024B9C"/>
                </a:solidFill>
              </a:rPr>
              <a:t>Promozione dell’alfabetizzazione europea</a:t>
            </a:r>
            <a:r>
              <a:rPr lang="it-IT" sz="1600" dirty="0"/>
              <a:t>; promuovere una migliore comprensione dell’UE e del funzionamento delle sue istituzioni, affrontare la mancanza di conoscenza dell’UE e contrastare la disinformazione.</a:t>
            </a:r>
            <a:endParaRPr lang="en-GB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5999" y="357353"/>
            <a:ext cx="5865341" cy="1117219"/>
          </a:xfrm>
        </p:spPr>
        <p:txBody>
          <a:bodyPr/>
          <a:lstStyle/>
          <a:p>
            <a:pPr algn="just"/>
            <a:r>
              <a:rPr lang="en-GB" sz="2400" b="1" dirty="0"/>
              <a:t>2. </a:t>
            </a:r>
            <a:r>
              <a:rPr lang="en-GB" sz="2600" b="1" dirty="0" err="1"/>
              <a:t>Azioni</a:t>
            </a:r>
            <a:r>
              <a:rPr lang="en-GB" sz="2600" b="1" dirty="0"/>
              <a:t> Jean Monnet per le </a:t>
            </a:r>
            <a:r>
              <a:rPr lang="en-GB" sz="2600" b="1" dirty="0" err="1"/>
              <a:t>scuole</a:t>
            </a:r>
            <a:r>
              <a:rPr lang="en-GB" sz="2600" b="1" dirty="0"/>
              <a:t> e </a:t>
            </a:r>
            <a:r>
              <a:rPr lang="en-GB" sz="2600" b="1" dirty="0" err="1"/>
              <a:t>gli</a:t>
            </a:r>
            <a:r>
              <a:rPr lang="en-GB" sz="2600" b="1" dirty="0"/>
              <a:t> </a:t>
            </a:r>
            <a:r>
              <a:rPr lang="en-GB" sz="2600" b="1" dirty="0" err="1"/>
              <a:t>istituti</a:t>
            </a:r>
            <a:r>
              <a:rPr lang="en-GB" sz="2600" b="1" dirty="0"/>
              <a:t> di </a:t>
            </a:r>
            <a:r>
              <a:rPr lang="en-GB" sz="2600" b="1" dirty="0" err="1"/>
              <a:t>formazione</a:t>
            </a:r>
            <a:r>
              <a:rPr lang="en-GB" sz="2600" b="1" dirty="0"/>
              <a:t> </a:t>
            </a:r>
            <a:r>
              <a:rPr lang="en-GB" sz="2600" b="1" dirty="0" err="1"/>
              <a:t>tecnica</a:t>
            </a:r>
            <a:r>
              <a:rPr lang="en-GB" sz="2600" b="1" dirty="0"/>
              <a:t> e </a:t>
            </a:r>
            <a:r>
              <a:rPr lang="en-GB" sz="2600" b="1" dirty="0" err="1"/>
              <a:t>professionale</a:t>
            </a:r>
            <a:r>
              <a:rPr lang="en-GB" sz="2600" b="1" dirty="0"/>
              <a:t> </a:t>
            </a:r>
            <a:endParaRPr lang="en-GB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673334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</a:t>
            </a:r>
            <a:r>
              <a:rPr lang="en-US" sz="600" dirty="0" err="1">
                <a:solidFill>
                  <a:schemeClr val="bg1"/>
                </a:solidFill>
              </a:rPr>
              <a:t>Odua</a:t>
            </a:r>
            <a:r>
              <a:rPr lang="en-US" sz="600" dirty="0">
                <a:solidFill>
                  <a:schemeClr val="bg1"/>
                </a:solidFill>
              </a:rPr>
              <a:t> Images, Rawpixel.com, </a:t>
            </a:r>
            <a:r>
              <a:rPr lang="en-US" sz="600" dirty="0" err="1">
                <a:solidFill>
                  <a:schemeClr val="bg1"/>
                </a:solidFill>
              </a:rPr>
              <a:t>Myvisuals</a:t>
            </a:r>
            <a:r>
              <a:rPr lang="en-US" sz="600" dirty="0">
                <a:solidFill>
                  <a:schemeClr val="bg1"/>
                </a:solidFill>
              </a:rPr>
              <a:t>, Africa Studio &amp; </a:t>
            </a:r>
            <a:r>
              <a:rPr lang="en-US" sz="600" dirty="0" err="1">
                <a:solidFill>
                  <a:schemeClr val="bg1"/>
                </a:solidFill>
              </a:rPr>
              <a:t>popcorner</a:t>
            </a:r>
            <a:r>
              <a:rPr lang="en-US" sz="600" dirty="0">
                <a:solidFill>
                  <a:schemeClr val="bg1"/>
                </a:solidFill>
              </a:rPr>
              <a:t> / Shutterstock.com</a:t>
            </a:r>
            <a:endParaRPr lang="fr-BE" sz="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46383" y="6673334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European Union, 2021 (CC BY-NC-ND 4.0) — source: iStockphoto.com</a:t>
            </a:r>
            <a:r>
              <a:rPr lang="pt-BR" sz="600" dirty="0">
                <a:solidFill>
                  <a:schemeClr val="bg1"/>
                </a:solidFill>
              </a:rPr>
              <a:t>n, 2016</a:t>
            </a:r>
            <a:endParaRPr lang="fr-BE" sz="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46383" y="6670452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European Union, 2021 (CC BY-NC-ND 4.0) — source: iStockphoto.com</a:t>
            </a:r>
            <a:r>
              <a:rPr lang="pt-BR" sz="600" dirty="0">
                <a:solidFill>
                  <a:schemeClr val="bg1"/>
                </a:solidFill>
              </a:rPr>
              <a:t>n, 2016</a:t>
            </a:r>
            <a:endParaRPr lang="fr-BE" sz="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46383" y="6642076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European Union, 2021 (CC BY-NC-ND 4.0) — source: iStockphoto.com</a:t>
            </a:r>
            <a:r>
              <a:rPr lang="pt-BR" sz="600" dirty="0">
                <a:solidFill>
                  <a:schemeClr val="bg1"/>
                </a:solidFill>
              </a:rPr>
              <a:t>n, 2016</a:t>
            </a:r>
            <a:endParaRPr lang="fr-BE" sz="600" dirty="0">
              <a:solidFill>
                <a:schemeClr val="bg1"/>
              </a:solidFill>
            </a:endParaRPr>
          </a:p>
        </p:txBody>
      </p:sp>
      <p:pic>
        <p:nvPicPr>
          <p:cNvPr id="12" name="Picture Placeholder 11" descr="A blue flag with yellow stars on it&#10;&#10;Description automatically generated">
            <a:extLst>
              <a:ext uri="{FF2B5EF4-FFF2-40B4-BE49-F238E27FC236}">
                <a16:creationId xmlns:a16="http://schemas.microsoft.com/office/drawing/2014/main" id="{5EDB9DC7-408B-3E79-D154-05E188D3B9A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2" r="574"/>
          <a:stretch/>
        </p:blipFill>
        <p:spPr>
          <a:xfrm>
            <a:off x="0" y="0"/>
            <a:ext cx="5647896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845FB-ABE5-70BD-4639-C1C77BAE1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E6ACA6-3751-4864-5FCB-90DD89FE76AE}"/>
              </a:ext>
            </a:extLst>
          </p:cNvPr>
          <p:cNvSpPr txBox="1"/>
          <p:nvPr/>
        </p:nvSpPr>
        <p:spPr>
          <a:xfrm>
            <a:off x="6071288" y="1701272"/>
            <a:ext cx="61207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1600" b="1" u="sng" dirty="0">
                <a:solidFill>
                  <a:srgbClr val="024B9C"/>
                </a:solidFill>
              </a:rPr>
              <a:t>OBIETTIVI</a:t>
            </a:r>
          </a:p>
        </p:txBody>
      </p:sp>
    </p:spTree>
    <p:extLst>
      <p:ext uri="{BB962C8B-B14F-4D97-AF65-F5344CB8AC3E}">
        <p14:creationId xmlns:p14="http://schemas.microsoft.com/office/powerpoint/2010/main" val="347454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7918" y="199274"/>
            <a:ext cx="5123048" cy="176736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4000" dirty="0"/>
              <a:t>La </a:t>
            </a:r>
            <a:r>
              <a:rPr lang="en-US" sz="4000" dirty="0" err="1"/>
              <a:t>formazione</a:t>
            </a:r>
            <a:r>
              <a:rPr lang="en-US" sz="4000" dirty="0"/>
              <a:t> </a:t>
            </a:r>
            <a:r>
              <a:rPr lang="en-US" sz="4000" dirty="0" err="1"/>
              <a:t>degli</a:t>
            </a:r>
            <a:r>
              <a:rPr lang="en-US" sz="4000" dirty="0"/>
              <a:t> </a:t>
            </a:r>
            <a:r>
              <a:rPr lang="en-US" sz="4000" dirty="0" err="1"/>
              <a:t>insegnanti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Jean Monnet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086" y="2258183"/>
            <a:ext cx="5123048" cy="3946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589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b="1" u="sng" dirty="0"/>
              <a:t>Chi </a:t>
            </a:r>
            <a:r>
              <a:rPr lang="en-US" sz="1600" b="1" u="sng" dirty="0" err="1"/>
              <a:t>puo</a:t>
            </a:r>
            <a:r>
              <a:rPr lang="en-US" sz="1600" b="1" u="sng" dirty="0"/>
              <a:t>’ </a:t>
            </a:r>
            <a:r>
              <a:rPr lang="en-US" sz="1600" b="1" u="sng" dirty="0" err="1"/>
              <a:t>partecipare</a:t>
            </a:r>
            <a:r>
              <a:rPr lang="en-US" sz="1600" b="1" u="sng" dirty="0"/>
              <a:t>?</a:t>
            </a:r>
            <a:endParaRPr lang="en-US" sz="1600" b="1" dirty="0"/>
          </a:p>
          <a:p>
            <a:pPr marL="457189" indent="-228600" algn="just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it-IT" sz="1600" dirty="0"/>
              <a:t>Istituti di istruzione superiore che offrono formazione per insegnanti o istituti/agenzie per la formazione degli insegnanti</a:t>
            </a:r>
            <a:endParaRPr lang="en-US" sz="1600" dirty="0"/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667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b="1" dirty="0" err="1"/>
              <a:t>Durata</a:t>
            </a:r>
            <a:r>
              <a:rPr lang="en-US" sz="1600" b="1" dirty="0"/>
              <a:t> del </a:t>
            </a:r>
            <a:r>
              <a:rPr lang="en-US" sz="1600" b="1" dirty="0" err="1"/>
              <a:t>progetto</a:t>
            </a:r>
            <a:r>
              <a:rPr lang="en-US" sz="1600" b="1" dirty="0"/>
              <a:t>: </a:t>
            </a:r>
            <a:r>
              <a:rPr lang="en-US" sz="1600" dirty="0"/>
              <a:t>3 anni</a:t>
            </a:r>
          </a:p>
          <a:p>
            <a:pPr marL="457189" indent="-228600">
              <a:lnSpc>
                <a:spcPct val="90000"/>
              </a:lnSpc>
              <a:spcBef>
                <a:spcPct val="20000"/>
              </a:spcBef>
              <a:spcAft>
                <a:spcPts val="667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b="1" dirty="0" err="1"/>
              <a:t>Sovvenzione</a:t>
            </a:r>
            <a:r>
              <a:rPr lang="en-US" sz="1600" b="1" dirty="0"/>
              <a:t> </a:t>
            </a:r>
            <a:r>
              <a:rPr lang="en-US" sz="1600" b="1" dirty="0" err="1"/>
              <a:t>massima</a:t>
            </a:r>
            <a:r>
              <a:rPr lang="en-US" sz="1600" b="1" dirty="0"/>
              <a:t>: </a:t>
            </a:r>
            <a:r>
              <a:rPr lang="en-US" sz="1600" dirty="0"/>
              <a:t>300,000 euro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28589" lvl="0" indent="-228600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u="sng" dirty="0" err="1"/>
              <a:t>Obiettivi</a:t>
            </a:r>
            <a:r>
              <a:rPr lang="en-US" sz="1600" b="1" u="sng" dirty="0"/>
              <a:t>:</a:t>
            </a:r>
            <a:endParaRPr lang="en-US" sz="1600" dirty="0"/>
          </a:p>
          <a:p>
            <a:pPr marL="457189" indent="-228600" algn="just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it-IT" sz="1600" dirty="0"/>
              <a:t>Progettare materiale per fornire contenuti e metodologie per insegnanti a vari livelli</a:t>
            </a:r>
          </a:p>
          <a:p>
            <a:pPr marL="457189" indent="-228600" algn="just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it-IT" sz="1600" dirty="0"/>
              <a:t>Consentire alle scuole di sviluppare conoscenze sull'UE tra il loro personale docente</a:t>
            </a:r>
            <a:endParaRPr lang="en-US" sz="1600" dirty="0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600" dirty="0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992741-E1B7-4F10-9994-B553F8E83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17" r="4517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08153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4847" y="214431"/>
            <a:ext cx="6575788" cy="1429017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/>
              <a:t>Le </a:t>
            </a:r>
            <a:r>
              <a:rPr lang="en-US" sz="4000" dirty="0" err="1"/>
              <a:t>Iniziative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“</a:t>
            </a:r>
            <a:r>
              <a:rPr lang="en-US" sz="4000" dirty="0" err="1"/>
              <a:t>Apprendere</a:t>
            </a:r>
            <a:r>
              <a:rPr lang="en-US" sz="4000" dirty="0"/>
              <a:t> </a:t>
            </a:r>
            <a:r>
              <a:rPr lang="en-US" sz="4000" dirty="0" err="1"/>
              <a:t>l’UE</a:t>
            </a:r>
            <a:r>
              <a:rPr lang="en-US" sz="4000" dirty="0"/>
              <a:t>”</a:t>
            </a:r>
            <a:endParaRPr lang="en-US" sz="40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1153" y="1846778"/>
            <a:ext cx="7003176" cy="4150368"/>
          </a:xfrm>
          <a:noFill/>
        </p:spPr>
        <p:txBody>
          <a:bodyPr vert="horz" lIns="91440" tIns="45720" rIns="91440" bIns="45720" rtlCol="0">
            <a:noAutofit/>
          </a:bodyPr>
          <a:lstStyle/>
          <a:p>
            <a:pPr>
              <a:spcAft>
                <a:spcPts val="1333"/>
              </a:spcAft>
            </a:pPr>
            <a:r>
              <a:rPr lang="en-US" sz="1600" b="1" u="sng" dirty="0">
                <a:solidFill>
                  <a:schemeClr val="tx1"/>
                </a:solidFill>
              </a:rPr>
              <a:t>Chi </a:t>
            </a:r>
            <a:r>
              <a:rPr lang="en-US" sz="1600" b="1" u="sng" dirty="0" err="1">
                <a:solidFill>
                  <a:schemeClr val="tx1"/>
                </a:solidFill>
              </a:rPr>
              <a:t>puo</a:t>
            </a:r>
            <a:r>
              <a:rPr lang="en-US" sz="1600" b="1" u="sng" dirty="0">
                <a:solidFill>
                  <a:schemeClr val="tx1"/>
                </a:solidFill>
              </a:rPr>
              <a:t>’ </a:t>
            </a:r>
            <a:r>
              <a:rPr lang="en-US" sz="1600" b="1" u="sng" dirty="0" err="1">
                <a:solidFill>
                  <a:schemeClr val="tx1"/>
                </a:solidFill>
              </a:rPr>
              <a:t>partecipare</a:t>
            </a:r>
            <a:r>
              <a:rPr lang="en-US" sz="1600" b="1" u="sng" dirty="0">
                <a:solidFill>
                  <a:schemeClr val="tx1"/>
                </a:solidFill>
              </a:rPr>
              <a:t>? </a:t>
            </a:r>
          </a:p>
          <a:p>
            <a:pPr algn="just" defTabSz="631825">
              <a:spcAft>
                <a:spcPts val="1333"/>
              </a:spcAft>
            </a:pPr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it-IT" sz="1600" dirty="0">
                <a:solidFill>
                  <a:schemeClr val="tx1"/>
                </a:solidFill>
              </a:rPr>
              <a:t>Scuole e istituti di istruzione e formazione tecnica e professionale </a:t>
            </a:r>
            <a:endParaRPr lang="en-US" sz="1600" dirty="0">
              <a:solidFill>
                <a:schemeClr val="tx1"/>
              </a:solidFill>
            </a:endParaRPr>
          </a:p>
          <a:p>
            <a:pPr algn="just" defTabSz="631825">
              <a:spcAft>
                <a:spcPts val="1333"/>
              </a:spcAft>
            </a:pPr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en-US" sz="1600" b="1" dirty="0" err="1">
                <a:solidFill>
                  <a:schemeClr val="tx1"/>
                </a:solidFill>
              </a:rPr>
              <a:t>Durata</a:t>
            </a:r>
            <a:r>
              <a:rPr lang="en-US" sz="1600" b="1" dirty="0">
                <a:solidFill>
                  <a:schemeClr val="tx1"/>
                </a:solidFill>
              </a:rPr>
              <a:t> del </a:t>
            </a:r>
            <a:r>
              <a:rPr lang="en-US" sz="1600" b="1" dirty="0" err="1">
                <a:solidFill>
                  <a:schemeClr val="tx1"/>
                </a:solidFill>
              </a:rPr>
              <a:t>progetto</a:t>
            </a:r>
            <a:r>
              <a:rPr lang="en-US" sz="1600" b="1" dirty="0">
                <a:solidFill>
                  <a:schemeClr val="tx1"/>
                </a:solidFill>
              </a:rPr>
              <a:t>: </a:t>
            </a:r>
            <a:r>
              <a:rPr lang="en-US" sz="1600" dirty="0">
                <a:solidFill>
                  <a:schemeClr val="tx1"/>
                </a:solidFill>
              </a:rPr>
              <a:t>3 anni (</a:t>
            </a:r>
            <a:r>
              <a:rPr lang="en-US" sz="1600" dirty="0" err="1">
                <a:solidFill>
                  <a:schemeClr val="tx1"/>
                </a:solidFill>
              </a:rPr>
              <a:t>minimo</a:t>
            </a:r>
            <a:r>
              <a:rPr lang="en-US" sz="1600" dirty="0">
                <a:solidFill>
                  <a:schemeClr val="tx1"/>
                </a:solidFill>
              </a:rPr>
              <a:t> 40 ore </a:t>
            </a:r>
            <a:r>
              <a:rPr lang="en-US" sz="1600" dirty="0" err="1">
                <a:solidFill>
                  <a:schemeClr val="tx1"/>
                </a:solidFill>
              </a:rPr>
              <a:t>insegnamento</a:t>
            </a:r>
            <a:r>
              <a:rPr lang="en-US" sz="1600" dirty="0">
                <a:solidFill>
                  <a:schemeClr val="tx1"/>
                </a:solidFill>
              </a:rPr>
              <a:t>/anno)</a:t>
            </a:r>
          </a:p>
          <a:p>
            <a:pPr algn="just" defTabSz="631825">
              <a:spcAft>
                <a:spcPts val="1333"/>
              </a:spcAft>
            </a:pPr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en-US" sz="1600" b="1" dirty="0" err="1">
                <a:solidFill>
                  <a:schemeClr val="tx1"/>
                </a:solidFill>
              </a:rPr>
              <a:t>Sovvenzione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massima</a:t>
            </a:r>
            <a:r>
              <a:rPr lang="en-US" sz="1600" b="1" dirty="0">
                <a:solidFill>
                  <a:schemeClr val="tx1"/>
                </a:solidFill>
              </a:rPr>
              <a:t>:</a:t>
            </a:r>
            <a:r>
              <a:rPr lang="en-US" sz="1600" dirty="0">
                <a:solidFill>
                  <a:schemeClr val="tx1"/>
                </a:solidFill>
              </a:rPr>
              <a:t> 35,000 euro</a:t>
            </a:r>
            <a:endParaRPr lang="en-US" sz="1600" b="1" u="sng" dirty="0">
              <a:solidFill>
                <a:schemeClr val="tx1"/>
              </a:solidFill>
            </a:endParaRPr>
          </a:p>
          <a:p>
            <a:r>
              <a:rPr lang="en-US" sz="1600" b="1" u="sng" dirty="0" err="1">
                <a:solidFill>
                  <a:schemeClr val="tx1"/>
                </a:solidFill>
              </a:rPr>
              <a:t>Obiettivi</a:t>
            </a:r>
            <a:r>
              <a:rPr lang="en-US" sz="1600" dirty="0">
                <a:solidFill>
                  <a:schemeClr val="tx1"/>
                </a:solidFill>
              </a:rPr>
              <a:t>:</a:t>
            </a:r>
          </a:p>
          <a:p>
            <a:pPr marL="631825" indent="-285750" algn="just" defTabSz="631825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Consentire agli insegnanti di insegnare l’UE utilizzando metodi coinvolgenti e di trasmettere le conoscenze sull’UE ai loro studenti</a:t>
            </a:r>
            <a:endParaRPr lang="en-US" sz="1600" dirty="0">
              <a:solidFill>
                <a:schemeClr val="tx1"/>
              </a:solidFill>
            </a:endParaRPr>
          </a:p>
          <a:p>
            <a:pPr marL="631825" indent="-285750" algn="just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tx1"/>
                </a:solidFill>
              </a:rPr>
              <a:t>Rafforzare</a:t>
            </a:r>
            <a:r>
              <a:rPr lang="en-US" sz="1600" dirty="0">
                <a:solidFill>
                  <a:schemeClr val="tx1"/>
                </a:solidFill>
              </a:rPr>
              <a:t> la </a:t>
            </a:r>
            <a:r>
              <a:rPr lang="en-US" sz="1600" dirty="0" err="1">
                <a:solidFill>
                  <a:schemeClr val="tx1"/>
                </a:solidFill>
              </a:rPr>
              <a:t>conoscenza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dell’UE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nelle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scuole</a:t>
            </a:r>
            <a:endParaRPr lang="en-US" sz="1600" dirty="0">
              <a:solidFill>
                <a:schemeClr val="tx1"/>
              </a:solidFill>
            </a:endParaRPr>
          </a:p>
          <a:p>
            <a:pPr marL="631825" indent="-285750" algn="just"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</a:rPr>
              <a:t>Promuovere la partecipazione degli alunni al processo democratico e fornir loro gli strumenti necessari per diventare cittadini attivi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3166" r="2" b="2"/>
          <a:stretch/>
        </p:blipFill>
        <p:spPr>
          <a:xfrm>
            <a:off x="20" y="10"/>
            <a:ext cx="4992985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9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47057" y="69996"/>
            <a:ext cx="4972720" cy="1691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srgbClr val="0088CE"/>
                </a:solidFill>
                <a:latin typeface="+mj-lt"/>
                <a:ea typeface="+mj-ea"/>
                <a:cs typeface="+mj-cs"/>
              </a:rPr>
              <a:t>Le </a:t>
            </a:r>
            <a:r>
              <a:rPr lang="en-US" sz="4000" dirty="0" err="1">
                <a:solidFill>
                  <a:srgbClr val="0088CE"/>
                </a:solidFill>
                <a:latin typeface="+mj-lt"/>
                <a:ea typeface="+mj-ea"/>
                <a:cs typeface="+mj-cs"/>
              </a:rPr>
              <a:t>Reti</a:t>
            </a:r>
            <a:r>
              <a:rPr lang="en-US" sz="4000" dirty="0">
                <a:solidFill>
                  <a:srgbClr val="0088CE"/>
                </a:solidFill>
                <a:latin typeface="+mj-lt"/>
                <a:ea typeface="+mj-ea"/>
                <a:cs typeface="+mj-cs"/>
              </a:rPr>
              <a:t> Jean Monnet per le </a:t>
            </a:r>
            <a:r>
              <a:rPr lang="en-US" sz="4000" dirty="0" err="1">
                <a:solidFill>
                  <a:srgbClr val="0088CE"/>
                </a:solidFill>
                <a:latin typeface="+mj-lt"/>
                <a:ea typeface="+mj-ea"/>
                <a:cs typeface="+mj-cs"/>
              </a:rPr>
              <a:t>scuole</a:t>
            </a:r>
            <a:endParaRPr lang="en-US" sz="4000" dirty="0">
              <a:solidFill>
                <a:srgbClr val="0088CE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5" y="1915292"/>
            <a:ext cx="5310177" cy="4699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7313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defRPr/>
            </a:pPr>
            <a:r>
              <a:rPr lang="en-US" sz="1600" b="1" u="sng" dirty="0"/>
              <a:t>Chi </a:t>
            </a:r>
            <a:r>
              <a:rPr lang="en-US" sz="1600" b="1" u="sng" dirty="0" err="1"/>
              <a:t>puo</a:t>
            </a:r>
            <a:r>
              <a:rPr lang="en-US" sz="1600" b="1" u="sng" dirty="0"/>
              <a:t>’ </a:t>
            </a:r>
            <a:r>
              <a:rPr lang="en-US" sz="1600" b="1" u="sng" dirty="0" err="1"/>
              <a:t>partecipare</a:t>
            </a:r>
            <a:r>
              <a:rPr lang="en-US" sz="1600" b="1" u="sng" dirty="0"/>
              <a:t>?</a:t>
            </a:r>
            <a:r>
              <a:rPr lang="en-US" sz="1600" dirty="0"/>
              <a:t> </a:t>
            </a:r>
          </a:p>
          <a:p>
            <a:pPr marL="358775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defRPr/>
            </a:pPr>
            <a:r>
              <a:rPr lang="it-IT" sz="1600" dirty="0"/>
              <a:t>Scuole e istituti di istruzione e formazione tecnica e professionale</a:t>
            </a:r>
          </a:p>
          <a:p>
            <a:pPr marL="358775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defRPr/>
            </a:pPr>
            <a:r>
              <a:rPr lang="en-US" sz="1600" dirty="0" err="1"/>
              <a:t>Almeno</a:t>
            </a:r>
            <a:r>
              <a:rPr lang="en-US" sz="1600" dirty="0"/>
              <a:t> </a:t>
            </a:r>
            <a:r>
              <a:rPr lang="en-US" sz="1600" b="1" dirty="0"/>
              <a:t>6 </a:t>
            </a:r>
            <a:r>
              <a:rPr lang="en-US" sz="1600" b="1" dirty="0" err="1"/>
              <a:t>istituti</a:t>
            </a:r>
            <a:r>
              <a:rPr lang="en-US" sz="1600" b="1" dirty="0"/>
              <a:t> </a:t>
            </a:r>
            <a:r>
              <a:rPr lang="en-US" sz="1600" dirty="0" err="1"/>
              <a:t>basati</a:t>
            </a:r>
            <a:r>
              <a:rPr lang="en-US" sz="1600" dirty="0"/>
              <a:t> in </a:t>
            </a:r>
            <a:r>
              <a:rPr lang="en-US" sz="1600" dirty="0" err="1"/>
              <a:t>almeno</a:t>
            </a:r>
            <a:r>
              <a:rPr lang="en-US" sz="1600" dirty="0"/>
              <a:t> </a:t>
            </a:r>
            <a:r>
              <a:rPr lang="en-US" sz="1600" b="1" dirty="0"/>
              <a:t>3 </a:t>
            </a:r>
            <a:r>
              <a:rPr lang="en-US" sz="1600" b="1" dirty="0" err="1"/>
              <a:t>Paesi</a:t>
            </a:r>
            <a:r>
              <a:rPr lang="en-US" sz="1600" b="1" dirty="0"/>
              <a:t> </a:t>
            </a:r>
            <a:r>
              <a:rPr lang="en-US" sz="1600" b="1" dirty="0" err="1"/>
              <a:t>Membri</a:t>
            </a:r>
            <a:r>
              <a:rPr lang="en-US" sz="1600" b="1" dirty="0"/>
              <a:t> </a:t>
            </a:r>
            <a:r>
              <a:rPr lang="en-US" sz="1600" b="1" dirty="0" err="1"/>
              <a:t>dell’UE</a:t>
            </a:r>
            <a:r>
              <a:rPr lang="en-US" sz="1600" b="1" dirty="0"/>
              <a:t> o </a:t>
            </a:r>
            <a:r>
              <a:rPr lang="en-US" sz="1600" b="1" dirty="0" err="1"/>
              <a:t>Paesi</a:t>
            </a:r>
            <a:r>
              <a:rPr lang="en-US" sz="1600" b="1" dirty="0"/>
              <a:t> </a:t>
            </a:r>
            <a:r>
              <a:rPr lang="en-US" sz="1600" b="1" dirty="0" err="1"/>
              <a:t>associati</a:t>
            </a:r>
            <a:r>
              <a:rPr lang="en-US" sz="1600" dirty="0"/>
              <a:t> al </a:t>
            </a:r>
            <a:r>
              <a:rPr lang="en-US" sz="1600" dirty="0" err="1"/>
              <a:t>programma</a:t>
            </a:r>
            <a:r>
              <a:rPr lang="en-US" sz="1600" dirty="0"/>
              <a:t> Erasmus+</a:t>
            </a:r>
          </a:p>
          <a:p>
            <a:pPr marL="358775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defRPr/>
            </a:pPr>
            <a:r>
              <a:rPr lang="en-US" sz="1600" b="1" dirty="0" err="1"/>
              <a:t>Durata</a:t>
            </a:r>
            <a:r>
              <a:rPr lang="en-US" sz="1600" b="1" dirty="0"/>
              <a:t> del </a:t>
            </a:r>
            <a:r>
              <a:rPr lang="en-US" sz="1600" b="1" dirty="0" err="1"/>
              <a:t>progetto</a:t>
            </a:r>
            <a:r>
              <a:rPr lang="en-US" sz="1600" b="1" dirty="0"/>
              <a:t>: </a:t>
            </a:r>
            <a:r>
              <a:rPr lang="en-US" sz="1600" dirty="0"/>
              <a:t>3 anni</a:t>
            </a:r>
          </a:p>
          <a:p>
            <a:pPr marL="358775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  <a:buClr>
                <a:schemeClr val="bg1"/>
              </a:buClr>
              <a:defRPr/>
            </a:pPr>
            <a:r>
              <a:rPr lang="en-US" sz="1600" b="1" dirty="0" err="1"/>
              <a:t>Sovvenzione</a:t>
            </a:r>
            <a:r>
              <a:rPr lang="en-US" sz="1600" b="1" dirty="0"/>
              <a:t> </a:t>
            </a:r>
            <a:r>
              <a:rPr lang="en-US" sz="1600" b="1" dirty="0" err="1"/>
              <a:t>massima</a:t>
            </a:r>
            <a:r>
              <a:rPr lang="en-US" sz="1600" b="1" dirty="0"/>
              <a:t>: </a:t>
            </a:r>
            <a:r>
              <a:rPr lang="en-US" sz="1600" dirty="0"/>
              <a:t>300,000 euro</a:t>
            </a:r>
          </a:p>
          <a:p>
            <a:pPr marL="87313" lvl="1">
              <a:lnSpc>
                <a:spcPct val="90000"/>
              </a:lnSpc>
            </a:pPr>
            <a:r>
              <a:rPr lang="en-US" sz="1600" b="1" u="sng" dirty="0" err="1"/>
              <a:t>Obiettivi</a:t>
            </a:r>
            <a:endParaRPr lang="en-US" sz="1600" b="1" u="sng" dirty="0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58775" algn="just">
              <a:lnSpc>
                <a:spcPct val="90000"/>
              </a:lnSpc>
              <a:spcBef>
                <a:spcPct val="20000"/>
              </a:spcBef>
              <a:spcAft>
                <a:spcPts val="1333"/>
              </a:spcAft>
            </a:pPr>
            <a:r>
              <a:rPr lang="it-IT" sz="1600" dirty="0"/>
              <a:t>Promuovere un'interpretazione comune delle metodologie di apprendimento delle questioni europee attraverso lo scambio di buone pratiche e l'insegnamento condiviso fra scuole ed istituti d'istruzione e formazione professionale provenienti da Paesi diversi.</a:t>
            </a:r>
            <a:endParaRPr lang="en-US" sz="1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8162" r="1" b="20555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821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673334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</a:t>
            </a:r>
            <a:r>
              <a:rPr lang="en-US" sz="600" dirty="0" err="1">
                <a:solidFill>
                  <a:schemeClr val="bg1"/>
                </a:solidFill>
              </a:rPr>
              <a:t>Odua</a:t>
            </a:r>
            <a:r>
              <a:rPr lang="en-US" sz="600" dirty="0">
                <a:solidFill>
                  <a:schemeClr val="bg1"/>
                </a:solidFill>
              </a:rPr>
              <a:t> Images, Rawpixel.com, </a:t>
            </a:r>
            <a:r>
              <a:rPr lang="en-US" sz="600" dirty="0" err="1">
                <a:solidFill>
                  <a:schemeClr val="bg1"/>
                </a:solidFill>
              </a:rPr>
              <a:t>Myvisuals</a:t>
            </a:r>
            <a:r>
              <a:rPr lang="en-US" sz="600" dirty="0">
                <a:solidFill>
                  <a:schemeClr val="bg1"/>
                </a:solidFill>
              </a:rPr>
              <a:t>, Africa Studio &amp; </a:t>
            </a:r>
            <a:r>
              <a:rPr lang="en-US" sz="600" dirty="0" err="1">
                <a:solidFill>
                  <a:schemeClr val="bg1"/>
                </a:solidFill>
              </a:rPr>
              <a:t>popcorner</a:t>
            </a:r>
            <a:r>
              <a:rPr lang="en-US" sz="600" dirty="0">
                <a:solidFill>
                  <a:schemeClr val="bg1"/>
                </a:solidFill>
              </a:rPr>
              <a:t> / Shutterstock.com</a:t>
            </a:r>
            <a:endParaRPr lang="fr-BE" sz="600" dirty="0">
              <a:solidFill>
                <a:schemeClr val="bg1"/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r="39832"/>
          <a:stretch/>
        </p:blipFill>
        <p:spPr>
          <a:xfrm>
            <a:off x="0" y="-143692"/>
            <a:ext cx="5377683" cy="7145383"/>
          </a:xfr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B55FF752-BFC3-5F51-23A1-284C8379F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8192" y="1449859"/>
            <a:ext cx="5647896" cy="4151872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it-IT" sz="1600" b="1" dirty="0">
                <a:solidFill>
                  <a:srgbClr val="024B9C"/>
                </a:solidFill>
              </a:rPr>
              <a:t>Grandi reti tematiche nell’istruzione superiore</a:t>
            </a:r>
            <a:r>
              <a:rPr lang="it-IT" sz="1600" dirty="0">
                <a:solidFill>
                  <a:srgbClr val="000000"/>
                </a:solidFill>
              </a:rPr>
              <a:t> al fine di raccogliere, condividere e discutere tra i partner risultati della ricerca, contenuti di corsi ed esperienze, prodotti (studi, articoli, ecc.). Il coordinatore della rete seleziona i risultati più innovativi e interessanti da fornire alla Commissione.</a:t>
            </a:r>
            <a:endParaRPr lang="en-US" sz="1600" dirty="0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buClr>
                <a:schemeClr val="bg1"/>
              </a:buClr>
            </a:pP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A) </a:t>
            </a:r>
            <a:r>
              <a:rPr lang="it-IT" sz="1600" dirty="0">
                <a:solidFill>
                  <a:schemeClr val="tx1">
                    <a:lumMod val="50000"/>
                  </a:schemeClr>
                </a:solidFill>
              </a:rPr>
              <a:t>Rete sulle politiche interne - </a:t>
            </a:r>
            <a:r>
              <a:rPr lang="it-IT" sz="1600" b="1" dirty="0">
                <a:solidFill>
                  <a:schemeClr val="tx2"/>
                </a:solidFill>
              </a:rPr>
              <a:t>“L’allargamento dell’UE come catalizzatore del progresso” </a:t>
            </a:r>
            <a:r>
              <a:rPr lang="it-IT" sz="1600" dirty="0">
                <a:solidFill>
                  <a:schemeClr val="tx1">
                    <a:lumMod val="50000"/>
                  </a:schemeClr>
                </a:solidFill>
              </a:rPr>
              <a:t>per il 2025</a:t>
            </a:r>
            <a:endParaRPr lang="en-GB" sz="1600" dirty="0">
              <a:solidFill>
                <a:schemeClr val="tx1">
                  <a:lumMod val="50000"/>
                </a:schemeClr>
              </a:solidFill>
            </a:endParaRPr>
          </a:p>
          <a:p>
            <a:pPr algn="just">
              <a:lnSpc>
                <a:spcPct val="150000"/>
              </a:lnSpc>
              <a:buClr>
                <a:schemeClr val="bg1"/>
              </a:buClr>
            </a:pP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B) </a:t>
            </a:r>
            <a:r>
              <a:rPr lang="it-IT" sz="1600" dirty="0">
                <a:solidFill>
                  <a:schemeClr val="tx1">
                    <a:lumMod val="50000"/>
                  </a:schemeClr>
                </a:solidFill>
              </a:rPr>
              <a:t>Reti aperte al mondo -</a:t>
            </a:r>
            <a:r>
              <a:rPr lang="it-IT" sz="16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it-IT" sz="1600" b="1" dirty="0">
                <a:solidFill>
                  <a:schemeClr val="tx2"/>
                </a:solidFill>
              </a:rPr>
              <a:t>“UE-Nord America” </a:t>
            </a:r>
            <a:r>
              <a:rPr lang="it-IT" sz="1600" dirty="0">
                <a:solidFill>
                  <a:schemeClr val="tx1">
                    <a:lumMod val="50000"/>
                  </a:schemeClr>
                </a:solidFill>
              </a:rPr>
              <a:t>per il 2025</a:t>
            </a:r>
            <a:endParaRPr lang="en-GB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CB4CEDD8-7FC9-CC5C-88AF-996CCB7BA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8192" y="348241"/>
            <a:ext cx="5647896" cy="782357"/>
          </a:xfrm>
        </p:spPr>
        <p:txBody>
          <a:bodyPr anchor="ctr"/>
          <a:lstStyle/>
          <a:p>
            <a:pPr algn="just"/>
            <a:r>
              <a:rPr lang="en-GB" sz="2600" b="1" dirty="0"/>
              <a:t>3. </a:t>
            </a:r>
            <a:r>
              <a:rPr lang="en-GB" sz="2600" b="1" dirty="0" err="1"/>
              <a:t>Dibattiti</a:t>
            </a:r>
            <a:r>
              <a:rPr lang="en-GB" sz="2600" b="1" dirty="0"/>
              <a:t> </a:t>
            </a:r>
            <a:r>
              <a:rPr lang="en-GB" sz="2600" b="1" dirty="0" err="1"/>
              <a:t>Politici</a:t>
            </a:r>
            <a:r>
              <a:rPr lang="en-GB" sz="2600" b="1" dirty="0"/>
              <a:t> Jean Monnet</a:t>
            </a:r>
            <a:endParaRPr lang="en-GB" sz="26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E2BFF3-69C6-332F-0643-7C143258F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45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72EE1-E94A-6272-31CD-BE46853A7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1" y="230661"/>
            <a:ext cx="10393965" cy="774356"/>
          </a:xfrm>
        </p:spPr>
        <p:txBody>
          <a:bodyPr/>
          <a:lstStyle/>
          <a:p>
            <a:r>
              <a:rPr lang="en-IE" dirty="0" err="1"/>
              <a:t>Azioni</a:t>
            </a:r>
            <a:r>
              <a:rPr lang="en-IE" dirty="0"/>
              <a:t> Jean Monnet - </a:t>
            </a:r>
            <a:r>
              <a:rPr lang="en-IE" dirty="0" err="1"/>
              <a:t>Bandi</a:t>
            </a:r>
            <a:r>
              <a:rPr lang="en-IE" dirty="0"/>
              <a:t> 2025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035E3818-4125-D83F-B04B-8BAEFCF8EE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976061"/>
              </p:ext>
            </p:extLst>
          </p:nvPr>
        </p:nvGraphicFramePr>
        <p:xfrm>
          <a:off x="0" y="1351417"/>
          <a:ext cx="12192000" cy="4693669"/>
        </p:xfrm>
        <a:graphic>
          <a:graphicData uri="http://schemas.openxmlformats.org/drawingml/2006/table">
            <a:tbl>
              <a:tblPr/>
              <a:tblGrid>
                <a:gridCol w="6534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7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5981"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49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919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FFFFFF"/>
                          </a:solidFill>
                          <a:latin typeface="+mn-lt"/>
                        </a:rPr>
                        <a:t>SCADENZE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4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6623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+mn-lt"/>
                        </a:rPr>
                        <a:t>Pubblicazione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+mn-lt"/>
                        </a:rPr>
                        <a:t> bando 2025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B8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+mn-lt"/>
                        </a:rPr>
                        <a:t>Novembre 2024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B8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6623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it-IT" sz="2000" dirty="0">
                          <a:solidFill>
                            <a:srgbClr val="000000"/>
                          </a:solidFill>
                          <a:latin typeface="+mn-lt"/>
                        </a:rPr>
                        <a:t>Termine per la presentazione delle domande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E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+mn-lt"/>
                        </a:rPr>
                        <a:t>Metà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+mn-lt"/>
                        </a:rPr>
                        <a:t>Febbraio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+mn-lt"/>
                        </a:rPr>
                        <a:t> 2025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6623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+mn-lt"/>
                        </a:rPr>
                        <a:t>Periodo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+mn-lt"/>
                        </a:rPr>
                        <a:t> di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+mn-lt"/>
                        </a:rPr>
                        <a:t>valutazione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B8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+mn-lt"/>
                        </a:rPr>
                        <a:t>Aprile –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+mn-lt"/>
                        </a:rPr>
                        <a:t>Giugno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+mn-lt"/>
                        </a:rPr>
                        <a:t> 2025</a:t>
                      </a:r>
                      <a:endParaRPr lang="en-US" sz="1100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B8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6623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it-IT" sz="2000" dirty="0">
                          <a:solidFill>
                            <a:srgbClr val="000000"/>
                          </a:solidFill>
                          <a:latin typeface="+mn-lt"/>
                        </a:rPr>
                        <a:t>Comunicazione dei risultati ai candidati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E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it-IT" sz="2000" dirty="0">
                          <a:solidFill>
                            <a:srgbClr val="000000"/>
                          </a:solidFill>
                          <a:latin typeface="+mn-lt"/>
                        </a:rPr>
                        <a:t>Max. 6 mesi dopo il termine di presentazione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6623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it-IT" sz="2000" dirty="0">
                          <a:solidFill>
                            <a:srgbClr val="000000"/>
                          </a:solidFill>
                          <a:latin typeface="+mn-lt"/>
                        </a:rPr>
                        <a:t>Preparazione della convenzione/decisione di sovvenzione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B8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  <a:defRPr/>
                      </a:pPr>
                      <a:r>
                        <a:rPr lang="it-IT" sz="2000" dirty="0">
                          <a:solidFill>
                            <a:srgbClr val="000000"/>
                          </a:solidFill>
                          <a:latin typeface="+mn-lt"/>
                        </a:rPr>
                        <a:t>Max. 9 mesi dopo la scadenza della presentazione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D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DB8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186C7D-034C-70CB-86FD-250C5F300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4406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ABFF5BD-89C7-59BD-476F-4EBE575F9F8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" r="3148"/>
          <a:stretch>
            <a:fillRect/>
          </a:stretch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0ED61FF-02FB-C992-4A9F-3A25137E4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b="1" dirty="0"/>
              <a:t> </a:t>
            </a:r>
            <a:r>
              <a:rPr lang="en-IE" sz="2800" b="1" dirty="0" err="1"/>
              <a:t>Azioni</a:t>
            </a:r>
            <a:r>
              <a:rPr lang="en-IE" sz="2800" b="1" dirty="0"/>
              <a:t> Jean Monnet – </a:t>
            </a:r>
            <a:r>
              <a:rPr lang="en-IE" sz="2800" b="1" dirty="0" err="1"/>
              <a:t>Alcuni</a:t>
            </a:r>
            <a:r>
              <a:rPr lang="en-IE" sz="2800" b="1" dirty="0"/>
              <a:t> </a:t>
            </a:r>
            <a:r>
              <a:rPr lang="en-IE" sz="2800" b="1" dirty="0" err="1"/>
              <a:t>dati</a:t>
            </a:r>
            <a:endParaRPr lang="en-IE" sz="2800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C291A52-2B2C-A768-1842-A4E8A8561C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5948" y="3857506"/>
            <a:ext cx="3787703" cy="2035175"/>
          </a:xfrm>
        </p:spPr>
        <p:txBody>
          <a:bodyPr/>
          <a:lstStyle/>
          <a:p>
            <a:r>
              <a:rPr lang="en-IE" sz="2200" u="sng" dirty="0" err="1"/>
              <a:t>Studi</a:t>
            </a:r>
            <a:r>
              <a:rPr lang="en-IE" sz="2200" u="sng" dirty="0"/>
              <a:t> </a:t>
            </a:r>
            <a:r>
              <a:rPr lang="en-IE" sz="2200" u="sng" dirty="0" err="1"/>
              <a:t>sull’Unione</a:t>
            </a:r>
            <a:r>
              <a:rPr lang="en-IE" sz="2200" u="sng" dirty="0"/>
              <a:t> </a:t>
            </a:r>
            <a:r>
              <a:rPr lang="en-IE" sz="2200" u="sng" dirty="0" err="1"/>
              <a:t>Europea</a:t>
            </a:r>
            <a:endParaRPr lang="en-IE" sz="2200" u="sng" dirty="0"/>
          </a:p>
          <a:p>
            <a:pPr marL="0" indent="0" algn="just">
              <a:buNone/>
            </a:pPr>
            <a:r>
              <a:rPr lang="it-IT" sz="2000" dirty="0"/>
              <a:t>Abbiamo finanziato circa </a:t>
            </a:r>
            <a:r>
              <a:rPr lang="it-IT" sz="2000" b="1" dirty="0">
                <a:solidFill>
                  <a:srgbClr val="024B9C"/>
                </a:solidFill>
              </a:rPr>
              <a:t>7,300 azioni Jean Monnet</a:t>
            </a:r>
            <a:r>
              <a:rPr lang="it-IT" sz="2000" b="1" dirty="0"/>
              <a:t> </a:t>
            </a:r>
            <a:r>
              <a:rPr lang="it-IT" sz="2000" dirty="0"/>
              <a:t>nel campo degli studi europei e dell'integrazione europea.</a:t>
            </a:r>
            <a:endParaRPr lang="en-IE" sz="2000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1C479A5F-4E93-16BD-7503-6AB261C81664}"/>
              </a:ext>
            </a:extLst>
          </p:cNvPr>
          <p:cNvSpPr txBox="1">
            <a:spLocks/>
          </p:cNvSpPr>
          <p:nvPr/>
        </p:nvSpPr>
        <p:spPr>
          <a:xfrm>
            <a:off x="4287882" y="3852288"/>
            <a:ext cx="3616236" cy="26441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2200" u="sng" dirty="0" err="1"/>
              <a:t>Progetti</a:t>
            </a:r>
            <a:r>
              <a:rPr lang="en-IE" sz="2200" u="sng" dirty="0"/>
              <a:t> </a:t>
            </a:r>
            <a:r>
              <a:rPr lang="en-IE" sz="2200" u="sng" dirty="0" err="1"/>
              <a:t>internazionali</a:t>
            </a:r>
            <a:endParaRPr lang="en-IE" sz="2200" u="sng" dirty="0"/>
          </a:p>
          <a:p>
            <a:pPr marL="0" indent="0" algn="just">
              <a:buNone/>
            </a:pPr>
            <a:r>
              <a:rPr lang="it-IT" sz="2000" dirty="0"/>
              <a:t>Beneficiari delle Azioni Jean Monnet in </a:t>
            </a:r>
            <a:r>
              <a:rPr lang="it-IT" sz="2000" b="1" dirty="0">
                <a:solidFill>
                  <a:srgbClr val="024B9C"/>
                </a:solidFill>
              </a:rPr>
              <a:t>oltre 100 paesi in tutto il mondo</a:t>
            </a:r>
            <a:r>
              <a:rPr lang="it-IT" sz="2000" dirty="0"/>
              <a:t>, con più di 1,000 università che offrono corsi Jean Monnet.</a:t>
            </a:r>
            <a:endParaRPr lang="en-IE" sz="2000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F8EBA43-A18D-3659-507F-D1AD4C8E0F8C}"/>
              </a:ext>
            </a:extLst>
          </p:cNvPr>
          <p:cNvSpPr txBox="1">
            <a:spLocks/>
          </p:cNvSpPr>
          <p:nvPr/>
        </p:nvSpPr>
        <p:spPr>
          <a:xfrm>
            <a:off x="8207057" y="3857506"/>
            <a:ext cx="3616236" cy="2035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2200" u="sng" dirty="0" err="1"/>
              <a:t>Docenti</a:t>
            </a:r>
            <a:r>
              <a:rPr lang="en-IE" sz="2200" u="sng" dirty="0"/>
              <a:t> </a:t>
            </a:r>
            <a:r>
              <a:rPr lang="en-IE" sz="2200" u="sng" dirty="0" err="1"/>
              <a:t>universitari</a:t>
            </a:r>
            <a:endParaRPr lang="en-IE" sz="2200" u="sng" dirty="0"/>
          </a:p>
          <a:p>
            <a:pPr marL="0" indent="0" algn="just">
              <a:buNone/>
            </a:pPr>
            <a:r>
              <a:rPr lang="it-IT" sz="2000" b="1" dirty="0">
                <a:solidFill>
                  <a:srgbClr val="024B9C"/>
                </a:solidFill>
              </a:rPr>
              <a:t>Circa 9,000 docenti universitari </a:t>
            </a:r>
            <a:r>
              <a:rPr lang="it-IT" sz="2000" dirty="0"/>
              <a:t>che ogni anno contribuiscono ai corsi Jean Monnet.</a:t>
            </a:r>
            <a:endParaRPr lang="en-IE" sz="2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D265AA-8AE7-1E73-42E7-7C5C871B75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0625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1053100" y="5740107"/>
            <a:ext cx="9301862" cy="365125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it-IT" sz="1600" i="1" dirty="0"/>
              <a:t>Tutti i paesi evidenziati in verde hanno avuto almeno 1 progetto d'azione Jean Monnet dal 1989</a:t>
            </a:r>
            <a:endParaRPr lang="en-GB" sz="1600" i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/>
              <a:t>Azioni Jean Monnet: </a:t>
            </a:r>
            <a:r>
              <a:rPr lang="it-IT" sz="3600" b="1" dirty="0"/>
              <a:t>una rete mondiale </a:t>
            </a:r>
            <a:r>
              <a:rPr lang="it-IT" sz="3600" dirty="0"/>
              <a:t>dal 1989</a:t>
            </a:r>
            <a:endParaRPr lang="en-GB" sz="3600" dirty="0"/>
          </a:p>
        </p:txBody>
      </p:sp>
      <p:pic>
        <p:nvPicPr>
          <p:cNvPr id="4" name="Picture 3" descr="A map of the world&#10;&#10;Description automatically generated">
            <a:extLst>
              <a:ext uri="{FF2B5EF4-FFF2-40B4-BE49-F238E27FC236}">
                <a16:creationId xmlns:a16="http://schemas.microsoft.com/office/drawing/2014/main" id="{F9580955-353C-2C8E-CE62-C084829203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" t="4504" r="11423" b="10275"/>
          <a:stretch/>
        </p:blipFill>
        <p:spPr>
          <a:xfrm>
            <a:off x="1837677" y="1375004"/>
            <a:ext cx="8109284" cy="410799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2D98A7-C7E0-8732-E457-E39AFCE42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339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90FB41-F95D-D8A0-C244-0918560A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18</a:t>
            </a:fld>
            <a:endParaRPr lang="en-GB"/>
          </a:p>
        </p:txBody>
      </p:sp>
      <p:pic>
        <p:nvPicPr>
          <p:cNvPr id="5" name="Picture 4" descr="A cake with sparklers on top">
            <a:extLst>
              <a:ext uri="{FF2B5EF4-FFF2-40B4-BE49-F238E27FC236}">
                <a16:creationId xmlns:a16="http://schemas.microsoft.com/office/drawing/2014/main" id="{CA956F6E-C93D-E92A-A6B3-B59AE153AC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81" y="484538"/>
            <a:ext cx="4007433" cy="60118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7D0935-3501-5108-47FE-C076ED93552A}"/>
              </a:ext>
            </a:extLst>
          </p:cNvPr>
          <p:cNvSpPr txBox="1"/>
          <p:nvPr/>
        </p:nvSpPr>
        <p:spPr>
          <a:xfrm>
            <a:off x="5791200" y="1565190"/>
            <a:ext cx="61371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/>
              <a:t>Conferenza per celebrare i </a:t>
            </a:r>
          </a:p>
          <a:p>
            <a:pPr algn="ctr"/>
            <a:r>
              <a:rPr lang="it-IT" sz="3200" b="1" dirty="0">
                <a:solidFill>
                  <a:srgbClr val="024B9C"/>
                </a:solidFill>
              </a:rPr>
              <a:t>35 anni </a:t>
            </a:r>
          </a:p>
          <a:p>
            <a:pPr algn="ctr"/>
            <a:r>
              <a:rPr lang="it-IT" sz="3200" b="1" dirty="0">
                <a:solidFill>
                  <a:srgbClr val="024B9C"/>
                </a:solidFill>
              </a:rPr>
              <a:t>delle Azioni Jean Monnet </a:t>
            </a:r>
          </a:p>
          <a:p>
            <a:pPr algn="ctr"/>
            <a:r>
              <a:rPr lang="it-IT" sz="3200" dirty="0"/>
              <a:t>la scorsa settimana a Bruxelles</a:t>
            </a:r>
            <a:endParaRPr lang="en-IE" sz="3200" dirty="0"/>
          </a:p>
        </p:txBody>
      </p:sp>
    </p:spTree>
    <p:extLst>
      <p:ext uri="{BB962C8B-B14F-4D97-AF65-F5344CB8AC3E}">
        <p14:creationId xmlns:p14="http://schemas.microsoft.com/office/powerpoint/2010/main" val="1115350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83659" y="277373"/>
            <a:ext cx="6091220" cy="782357"/>
          </a:xfrm>
        </p:spPr>
        <p:txBody>
          <a:bodyPr anchor="ctr"/>
          <a:lstStyle/>
          <a:p>
            <a:r>
              <a:rPr lang="en-IE" dirty="0"/>
              <a:t>Link </a:t>
            </a:r>
            <a:r>
              <a:rPr lang="en-IE" dirty="0" err="1"/>
              <a:t>utili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673334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</a:t>
            </a:r>
            <a:r>
              <a:rPr lang="en-US" sz="600" dirty="0" err="1">
                <a:solidFill>
                  <a:schemeClr val="bg1"/>
                </a:solidFill>
              </a:rPr>
              <a:t>Odua</a:t>
            </a:r>
            <a:r>
              <a:rPr lang="en-US" sz="600" dirty="0">
                <a:solidFill>
                  <a:schemeClr val="bg1"/>
                </a:solidFill>
              </a:rPr>
              <a:t> Images, Rawpixel.com, </a:t>
            </a:r>
            <a:r>
              <a:rPr lang="en-US" sz="600" dirty="0" err="1">
                <a:solidFill>
                  <a:schemeClr val="bg1"/>
                </a:solidFill>
              </a:rPr>
              <a:t>Myvisuals</a:t>
            </a:r>
            <a:r>
              <a:rPr lang="en-US" sz="600" dirty="0">
                <a:solidFill>
                  <a:schemeClr val="bg1"/>
                </a:solidFill>
              </a:rPr>
              <a:t>, Africa Studio &amp; </a:t>
            </a:r>
            <a:r>
              <a:rPr lang="en-US" sz="600" dirty="0" err="1">
                <a:solidFill>
                  <a:schemeClr val="bg1"/>
                </a:solidFill>
              </a:rPr>
              <a:t>popcorner</a:t>
            </a:r>
            <a:r>
              <a:rPr lang="en-US" sz="600" dirty="0">
                <a:solidFill>
                  <a:schemeClr val="bg1"/>
                </a:solidFill>
              </a:rPr>
              <a:t> / Shutterstock.com</a:t>
            </a:r>
            <a:endParaRPr lang="fr-BE" sz="6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EDD213-BE4F-23D8-5953-9FFEFA7DE31B}"/>
              </a:ext>
            </a:extLst>
          </p:cNvPr>
          <p:cNvSpPr txBox="1">
            <a:spLocks/>
          </p:cNvSpPr>
          <p:nvPr/>
        </p:nvSpPr>
        <p:spPr>
          <a:xfrm>
            <a:off x="5383659" y="1466335"/>
            <a:ext cx="6091220" cy="4604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1600" b="1" dirty="0" err="1">
                <a:solidFill>
                  <a:srgbClr val="000000"/>
                </a:solidFill>
              </a:rPr>
              <a:t>Programma</a:t>
            </a:r>
            <a:r>
              <a:rPr lang="en-US" sz="1600" b="1" dirty="0">
                <a:solidFill>
                  <a:srgbClr val="000000"/>
                </a:solidFill>
              </a:rPr>
              <a:t> Erasmus+: </a:t>
            </a:r>
            <a:r>
              <a:rPr lang="en-US" sz="1600" b="1" dirty="0" err="1">
                <a:solidFill>
                  <a:srgbClr val="000000"/>
                </a:solidFill>
              </a:rPr>
              <a:t>Azioni</a:t>
            </a:r>
            <a:r>
              <a:rPr lang="en-US" sz="1600" b="1" dirty="0">
                <a:solidFill>
                  <a:srgbClr val="000000"/>
                </a:solidFill>
              </a:rPr>
              <a:t> Jean Monnet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</a:rPr>
              <a:t>Link: </a:t>
            </a:r>
            <a:r>
              <a:rPr lang="en-US" sz="1600" dirty="0">
                <a:solidFill>
                  <a:srgbClr val="004494"/>
                </a:solidFill>
                <a:hlinkClick r:id="rId3" tooltip="https://erasmus-plus.ec.europa.eu/opportunities/opportunities-for-organisations/jean-monnet-actions"/>
              </a:rPr>
              <a:t>https://erasmus-plus.ec.europa.eu/opportunities/opportunities-for-organisations/jean-monnet-actions</a:t>
            </a:r>
          </a:p>
          <a:p>
            <a:pPr marL="0" indent="0">
              <a:buNone/>
            </a:pPr>
            <a:endParaRPr lang="en-US" sz="1600" dirty="0">
              <a:solidFill>
                <a:srgbClr val="004494"/>
              </a:solidFill>
              <a:hlinkClick r:id="rId3" tooltip="https://erasmus-plus.ec.europa.eu/opportunities/opportunities-for-organisations/jean-monnet-actions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it-IT" sz="1600" b="1" dirty="0">
                <a:solidFill>
                  <a:srgbClr val="000000"/>
                </a:solidFill>
              </a:rPr>
              <a:t>Piattaforma Erasmus+ con i risultati </a:t>
            </a:r>
            <a:r>
              <a:rPr lang="fr-BE" sz="1600" b="1" dirty="0">
                <a:solidFill>
                  <a:srgbClr val="000000"/>
                </a:solidFill>
              </a:rPr>
              <a:t>dei </a:t>
            </a:r>
            <a:r>
              <a:rPr lang="fr-BE" sz="1600" b="1" dirty="0" err="1">
                <a:solidFill>
                  <a:srgbClr val="000000"/>
                </a:solidFill>
              </a:rPr>
              <a:t>progetti</a:t>
            </a:r>
            <a:endParaRPr lang="en-US" sz="1600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</a:rPr>
              <a:t>Link: </a:t>
            </a:r>
            <a:r>
              <a:rPr lang="en-US" sz="1600" dirty="0">
                <a:solidFill>
                  <a:srgbClr val="004494"/>
                </a:solidFill>
                <a:hlinkClick r:id="rId4" tooltip="http://ec.europa.eu/programmes/erasmus-plus/projects/"/>
              </a:rPr>
              <a:t>http://ec.europa.eu/programmes/erasmus-plus/projects/</a:t>
            </a:r>
          </a:p>
          <a:p>
            <a:pPr marL="0" indent="0">
              <a:buNone/>
            </a:pPr>
            <a:endParaRPr lang="en-US" sz="1600" dirty="0">
              <a:solidFill>
                <a:srgbClr val="004494"/>
              </a:solidFill>
              <a:hlinkClick r:id="rId4" tooltip="http://ec.europa.eu/programmes/erasmus-plus/projects/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</a:rPr>
              <a:t>Database </a:t>
            </a:r>
            <a:r>
              <a:rPr lang="en-US" sz="1600" b="1" dirty="0" err="1">
                <a:solidFill>
                  <a:srgbClr val="000000"/>
                </a:solidFill>
              </a:rPr>
              <a:t>delle</a:t>
            </a:r>
            <a:r>
              <a:rPr lang="en-US" sz="1600" b="1" dirty="0">
                <a:solidFill>
                  <a:srgbClr val="000000"/>
                </a:solidFill>
              </a:rPr>
              <a:t> </a:t>
            </a:r>
            <a:r>
              <a:rPr lang="en-US" sz="1600" b="1" dirty="0" err="1">
                <a:solidFill>
                  <a:srgbClr val="000000"/>
                </a:solidFill>
              </a:rPr>
              <a:t>Azioni</a:t>
            </a:r>
            <a:r>
              <a:rPr lang="en-US" sz="1600" b="1" dirty="0">
                <a:solidFill>
                  <a:srgbClr val="000000"/>
                </a:solidFill>
              </a:rPr>
              <a:t> Jean Monnet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</a:rPr>
              <a:t>Link: </a:t>
            </a:r>
            <a:r>
              <a:rPr lang="en-US" sz="1600" dirty="0">
                <a:solidFill>
                  <a:srgbClr val="004494"/>
                </a:solidFill>
                <a:hlinkClick r:id="rId5" tooltip="https://www.eacea.ec.europa.eu/grants/2021-2027/erasmus/jean-monnet-activities-database_en"/>
              </a:rPr>
              <a:t>https://www.eacea.ec.europa.eu/grants/2021-2027/erasmus/jean-monnet-activities-database_en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</a:p>
          <a:p>
            <a:pPr marL="0" indent="0" algn="just">
              <a:buNone/>
            </a:pPr>
            <a:endParaRPr lang="en-US" sz="1600" dirty="0">
              <a:solidFill>
                <a:srgbClr val="004494"/>
              </a:solidFill>
              <a:latin typeface="EC Square Sans Pro" panose="020B0506040000020004" pitchFamily="34" charset="0"/>
              <a:hlinkClick r:id="rId4" tooltip="http://ec.europa.eu/programmes/erasmus-plus/projects/"/>
            </a:endParaRPr>
          </a:p>
        </p:txBody>
      </p:sp>
      <p:pic>
        <p:nvPicPr>
          <p:cNvPr id="13" name="Picture Placeholder 12" descr="A group of people walking in front of a building&#10;&#10;Description automatically generated with medium confidence">
            <a:extLst>
              <a:ext uri="{FF2B5EF4-FFF2-40B4-BE49-F238E27FC236}">
                <a16:creationId xmlns:a16="http://schemas.microsoft.com/office/drawing/2014/main" id="{C5BF7AFD-5644-C415-3B6A-25D200A54D2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5" t="752" r="7712" b="-1384"/>
          <a:stretch/>
        </p:blipFill>
        <p:spPr>
          <a:xfrm>
            <a:off x="1" y="1"/>
            <a:ext cx="4954772" cy="6970870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093BC0-9EEA-D3F2-4678-FCE3B154A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9740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01099-A4FF-F340-2ED0-323201ED07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Chi era Jean Monnet?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48428B-4A99-ADE2-A31C-5AE443681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7544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 err="1"/>
              <a:t>Grazie</a:t>
            </a:r>
            <a:r>
              <a:rPr lang="en-IE" dirty="0"/>
              <a:t>!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5244" y="4249559"/>
            <a:ext cx="8941016" cy="1486078"/>
          </a:xfrm>
        </p:spPr>
        <p:txBody>
          <a:bodyPr wrap="square" anchor="b" anchorCtr="0"/>
          <a:lstStyle/>
          <a:p>
            <a:r>
              <a:rPr lang="en-US" sz="1050" b="1" dirty="0"/>
              <a:t>© European Union 2023</a:t>
            </a:r>
          </a:p>
          <a:p>
            <a:r>
              <a:rPr lang="en-US" sz="1050" dirty="0"/>
              <a:t>Unless otherwise noted the reuse of this presentation is </a:t>
            </a:r>
            <a:r>
              <a:rPr lang="en-US" sz="1050" dirty="0" err="1"/>
              <a:t>authorised</a:t>
            </a:r>
            <a:r>
              <a:rPr lang="en-US" sz="1050" dirty="0"/>
              <a:t> under the </a:t>
            </a:r>
            <a:r>
              <a:rPr lang="en-US" sz="1050" dirty="0">
                <a:hlinkClick r:id="rId3"/>
              </a:rPr>
              <a:t>CC BY 4.0 </a:t>
            </a:r>
            <a:r>
              <a:rPr lang="en-US" sz="1050" dirty="0"/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93" y="4461370"/>
            <a:ext cx="1023496" cy="35809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DD32C6-B638-709B-41AF-F9083004E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3428D72-EE77-FC1C-1581-7CFFCC387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7056" y="972065"/>
            <a:ext cx="4926841" cy="4623517"/>
          </a:xfrm>
        </p:spPr>
        <p:txBody>
          <a:bodyPr>
            <a:normAutofit/>
          </a:bodyPr>
          <a:lstStyle/>
          <a:p>
            <a:pPr algn="just">
              <a:buClr>
                <a:schemeClr val="bg1"/>
              </a:buClr>
            </a:pPr>
            <a:r>
              <a:rPr lang="it-IT" sz="2000" dirty="0"/>
              <a:t>Un commerciante di cognac francese che lasciò la scuola all'età di 16 anni per viaggiare per il mondo, scoprì il potere dell'azione collettiva, dedicò la sua vita all'unione delle persone e lanciò il progetto di integrazione europea.</a:t>
            </a:r>
            <a:endParaRPr lang="en-US" sz="20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dirty="0"/>
          </a:p>
          <a:p>
            <a:pPr marL="0" indent="0" algn="ctr">
              <a:spcAft>
                <a:spcPts val="600"/>
              </a:spcAft>
              <a:buNone/>
            </a:pPr>
            <a:r>
              <a:rPr lang="fr-FR" sz="2000" b="1" i="1" dirty="0">
                <a:effectLst/>
              </a:rPr>
              <a:t>« Non </a:t>
            </a:r>
            <a:r>
              <a:rPr lang="fr-FR" sz="2000" b="1" i="1" dirty="0" err="1">
                <a:effectLst/>
              </a:rPr>
              <a:t>stiamo</a:t>
            </a:r>
            <a:r>
              <a:rPr lang="fr-FR" sz="2000" b="1" i="1" dirty="0">
                <a:effectLst/>
              </a:rPr>
              <a:t> </a:t>
            </a:r>
            <a:r>
              <a:rPr lang="fr-FR" sz="2000" b="1" i="1" dirty="0" err="1">
                <a:effectLst/>
              </a:rPr>
              <a:t>unendo</a:t>
            </a:r>
            <a:r>
              <a:rPr lang="fr-FR" sz="2000" b="1" i="1" dirty="0"/>
              <a:t> </a:t>
            </a:r>
            <a:r>
              <a:rPr lang="fr-FR" sz="2000" b="1" i="1" dirty="0" err="1">
                <a:effectLst/>
              </a:rPr>
              <a:t>gli</a:t>
            </a:r>
            <a:r>
              <a:rPr lang="fr-FR" sz="2000" b="1" i="1" dirty="0">
                <a:effectLst/>
              </a:rPr>
              <a:t> </a:t>
            </a:r>
            <a:r>
              <a:rPr lang="fr-FR" sz="2000" b="1" i="1" dirty="0" err="1">
                <a:effectLst/>
              </a:rPr>
              <a:t>Stati</a:t>
            </a:r>
            <a:r>
              <a:rPr lang="fr-FR" sz="2000" b="1" i="1" dirty="0"/>
              <a:t>, </a:t>
            </a:r>
          </a:p>
          <a:p>
            <a:pPr marL="0" indent="0" algn="ctr">
              <a:spcAft>
                <a:spcPts val="600"/>
              </a:spcAft>
              <a:buNone/>
            </a:pPr>
            <a:r>
              <a:rPr lang="fr-FR" sz="2000" b="1" i="1" dirty="0" err="1"/>
              <a:t>stiamo</a:t>
            </a:r>
            <a:r>
              <a:rPr lang="fr-FR" sz="2000" b="1" i="1" dirty="0"/>
              <a:t> </a:t>
            </a:r>
            <a:r>
              <a:rPr lang="fr-FR" sz="2000" b="1" i="1" dirty="0" err="1"/>
              <a:t>unendo</a:t>
            </a:r>
            <a:r>
              <a:rPr lang="fr-FR" sz="2000" b="1" i="1" dirty="0"/>
              <a:t> le </a:t>
            </a:r>
            <a:r>
              <a:rPr lang="fr-FR" sz="2000" b="1" i="1" dirty="0" err="1"/>
              <a:t>persone</a:t>
            </a:r>
            <a:r>
              <a:rPr lang="fr-FR" sz="2000" b="1" i="1" dirty="0"/>
              <a:t> </a:t>
            </a:r>
            <a:r>
              <a:rPr lang="fr-FR" sz="2000" b="1" i="1" dirty="0">
                <a:effectLst/>
              </a:rPr>
              <a:t>» </a:t>
            </a:r>
            <a:endParaRPr lang="fr-FR" sz="2000" dirty="0">
              <a:effectLst/>
            </a:endParaRPr>
          </a:p>
        </p:txBody>
      </p:sp>
      <p:pic>
        <p:nvPicPr>
          <p:cNvPr id="15" name="Picture Placeholder 14" descr="A person in a coat&#10;&#10;Description automatically generated">
            <a:extLst>
              <a:ext uri="{FF2B5EF4-FFF2-40B4-BE49-F238E27FC236}">
                <a16:creationId xmlns:a16="http://schemas.microsoft.com/office/drawing/2014/main" id="{DC8C1548-552F-73D9-B4A0-862895E55C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6" t="-451" r="20908" b="32749"/>
          <a:stretch/>
        </p:blipFill>
        <p:spPr>
          <a:xfrm>
            <a:off x="0" y="-53009"/>
            <a:ext cx="3382964" cy="6964017"/>
          </a:xfrm>
        </p:spPr>
      </p:pic>
      <p:pic>
        <p:nvPicPr>
          <p:cNvPr id="10" name="Picture Placeholder 8" descr="A person in a suit and tie&#10;&#10;Description automatically generated">
            <a:extLst>
              <a:ext uri="{FF2B5EF4-FFF2-40B4-BE49-F238E27FC236}">
                <a16:creationId xmlns:a16="http://schemas.microsoft.com/office/drawing/2014/main" id="{90BBF73A-22EE-D843-D62C-A736856502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5" r="9345"/>
          <a:stretch>
            <a:fillRect/>
          </a:stretch>
        </p:blipFill>
        <p:spPr>
          <a:xfrm>
            <a:off x="3270230" y="-53009"/>
            <a:ext cx="3382963" cy="6964363"/>
          </a:xfrm>
          <a:prstGeom prst="rect">
            <a:avLst/>
          </a:prstGeom>
          <a:solidFill>
            <a:schemeClr val="bg2"/>
          </a:solidFill>
          <a:ln w="28575">
            <a:solidFill>
              <a:srgbClr val="0088CE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F8402A-E0D1-D051-314C-DC420ADFF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855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3428D72-EE77-FC1C-1581-7CFFCC3878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05666"/>
            <a:ext cx="10892592" cy="95672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it-IT" sz="2000" dirty="0">
                <a:effectLst/>
              </a:rPr>
              <a:t>Jean Monnet riteneva che per innescare un cambiamento reale e profondo fosse necessario concentrare tutti gli sforzi su un’unica azione decisiva. </a:t>
            </a:r>
            <a:endParaRPr lang="fr-FR" sz="2000" dirty="0">
              <a:effectLst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AAF55-ED25-1B58-BCB0-33919D3DC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 anchor="b">
            <a:normAutofit/>
          </a:bodyPr>
          <a:lstStyle/>
          <a:p>
            <a:r>
              <a:rPr lang="fr-BE" dirty="0"/>
              <a:t>La sua </a:t>
            </a:r>
            <a:r>
              <a:rPr lang="fr-BE" dirty="0" err="1"/>
              <a:t>visione</a:t>
            </a:r>
            <a:endParaRPr lang="en-IE" dirty="0"/>
          </a:p>
        </p:txBody>
      </p:sp>
      <p:pic>
        <p:nvPicPr>
          <p:cNvPr id="14" name="Image 9" descr="Une image contenant personne, habits, Visage humain, sourire&#10;&#10;Description générée automatiquement">
            <a:extLst>
              <a:ext uri="{FF2B5EF4-FFF2-40B4-BE49-F238E27FC236}">
                <a16:creationId xmlns:a16="http://schemas.microsoft.com/office/drawing/2014/main" id="{4022B300-F754-4FE2-4692-624FAA63F1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210" y="4552269"/>
            <a:ext cx="2761927" cy="1822871"/>
          </a:xfrm>
          <a:prstGeom prst="rect">
            <a:avLst/>
          </a:prstGeom>
        </p:spPr>
      </p:pic>
      <p:pic>
        <p:nvPicPr>
          <p:cNvPr id="19" name="Picture 18" descr="A person holding a large object with a crowd of people&#10;&#10;Description automatically generated">
            <a:extLst>
              <a:ext uri="{FF2B5EF4-FFF2-40B4-BE49-F238E27FC236}">
                <a16:creationId xmlns:a16="http://schemas.microsoft.com/office/drawing/2014/main" id="{9824B6C9-0D36-42C6-9DEF-F7CBE3A7BD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7"/>
          <a:stretch/>
        </p:blipFill>
        <p:spPr>
          <a:xfrm>
            <a:off x="3819210" y="2588947"/>
            <a:ext cx="2761927" cy="1822873"/>
          </a:xfrm>
          <a:prstGeom prst="rect">
            <a:avLst/>
          </a:prstGeom>
        </p:spPr>
      </p:pic>
      <p:pic>
        <p:nvPicPr>
          <p:cNvPr id="4" name="Image 36" descr="Une image contenant Visage humain, habits, personne, homme&#10;&#10;Description générée automatiquement">
            <a:extLst>
              <a:ext uri="{FF2B5EF4-FFF2-40B4-BE49-F238E27FC236}">
                <a16:creationId xmlns:a16="http://schemas.microsoft.com/office/drawing/2014/main" id="{548C34B4-56B6-393C-46D6-7B5A720A8E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5" r="16198" b="4238"/>
          <a:stretch/>
        </p:blipFill>
        <p:spPr>
          <a:xfrm>
            <a:off x="970722" y="2588947"/>
            <a:ext cx="2702757" cy="3751026"/>
          </a:xfrm>
          <a:prstGeom prst="rect">
            <a:avLst/>
          </a:prstGeom>
        </p:spPr>
      </p:pic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71A3BD7E-5894-329A-F6C8-EEAB8235BA07}"/>
              </a:ext>
            </a:extLst>
          </p:cNvPr>
          <p:cNvSpPr txBox="1">
            <a:spLocks/>
          </p:cNvSpPr>
          <p:nvPr/>
        </p:nvSpPr>
        <p:spPr>
          <a:xfrm>
            <a:off x="6726868" y="3080984"/>
            <a:ext cx="4907944" cy="1953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6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fr-FR" sz="2000" b="1" i="1" dirty="0"/>
              <a:t>« </a:t>
            </a:r>
            <a:r>
              <a:rPr lang="it-IT" sz="2000" b="1" i="1" dirty="0"/>
              <a:t>Niente è impossibile se si riesce a concentrarsi su un obiettivo preciso che guida tutto il resto</a:t>
            </a:r>
            <a:r>
              <a:rPr lang="fr-FR" sz="2000" b="1" i="1" dirty="0"/>
              <a:t> »</a:t>
            </a:r>
            <a:endParaRPr lang="fr-FR" sz="2000" dirty="0"/>
          </a:p>
          <a:p>
            <a:pPr marL="0" indent="0" algn="just">
              <a:lnSpc>
                <a:spcPct val="20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fr-FR" sz="18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A24A6-77A4-AF7E-5446-67B2E3B71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461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3428D72-EE77-FC1C-1581-7CFFCC387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958" y="467932"/>
            <a:ext cx="5066371" cy="4738382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buClr>
                <a:schemeClr val="bg1"/>
              </a:buClr>
            </a:pPr>
            <a:r>
              <a:rPr lang="it-IT" sz="2000" dirty="0"/>
              <a:t>Jean Monnet è stato il primo «venditore del progetto europeo».  Seppe convincere la gente della necessità di unire l’Europa, usando parole semplici che tutti potevano capire e che risuonano ancora oggi.  </a:t>
            </a:r>
          </a:p>
          <a:p>
            <a:pPr algn="just">
              <a:lnSpc>
                <a:spcPct val="150000"/>
              </a:lnSpc>
              <a:buClr>
                <a:schemeClr val="bg1"/>
              </a:buClr>
            </a:pPr>
            <a:endParaRPr lang="en-US" sz="2000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fr-FR" sz="2000" b="1" i="1" dirty="0">
                <a:effectLst/>
              </a:rPr>
              <a:t>« </a:t>
            </a:r>
            <a:r>
              <a:rPr lang="it-IT" sz="2000" b="1" i="1" dirty="0">
                <a:effectLst/>
              </a:rPr>
              <a:t>Arriva il momento in cui la cosa migliore che possiamo fare è insegnare ciò che pensiamo sia giusto </a:t>
            </a:r>
            <a:r>
              <a:rPr lang="fr-FR" sz="2000" b="1" i="1" dirty="0">
                <a:effectLst/>
              </a:rPr>
              <a:t>»</a:t>
            </a:r>
          </a:p>
        </p:txBody>
      </p:sp>
      <p:pic>
        <p:nvPicPr>
          <p:cNvPr id="6" name="Picture Placeholder 5" descr="A person wearing a hat and glasses&#10;&#10;Description automatically generated">
            <a:extLst>
              <a:ext uri="{FF2B5EF4-FFF2-40B4-BE49-F238E27FC236}">
                <a16:creationId xmlns:a16="http://schemas.microsoft.com/office/drawing/2014/main" id="{A51DAAA1-B2B9-F766-573A-8BE07F56534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3" r="31924" b="3805"/>
          <a:stretch/>
        </p:blipFill>
        <p:spPr>
          <a:xfrm>
            <a:off x="-46383" y="-46382"/>
            <a:ext cx="6330596" cy="6904382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A7C427-9AED-9F61-0EAD-D4CB55D53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757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01099-A4FF-F340-2ED0-323201ED07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Le </a:t>
            </a:r>
            <a:r>
              <a:rPr lang="en-IE" dirty="0" err="1"/>
              <a:t>Azioni</a:t>
            </a:r>
            <a:r>
              <a:rPr lang="en-IE" dirty="0"/>
              <a:t> Jean Monnet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48428B-4A99-ADE2-A31C-5AE443681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18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32010" y="1831413"/>
            <a:ext cx="3513669" cy="3341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  <a:buClr>
                <a:srgbClr val="0088CE"/>
              </a:buClr>
            </a:pPr>
            <a:r>
              <a:rPr lang="en-US" sz="2400" b="1" dirty="0" err="1"/>
              <a:t>Cittadinanza</a:t>
            </a:r>
            <a:r>
              <a:rPr lang="en-US" sz="2400" b="1" dirty="0"/>
              <a:t> </a:t>
            </a:r>
            <a:r>
              <a:rPr lang="en-US" sz="2400" b="1" dirty="0" err="1"/>
              <a:t>attiva</a:t>
            </a:r>
            <a:endParaRPr lang="en-US" sz="2400" b="1" dirty="0"/>
          </a:p>
          <a:p>
            <a:pPr algn="just">
              <a:lnSpc>
                <a:spcPct val="150000"/>
              </a:lnSpc>
              <a:spcAft>
                <a:spcPts val="1800"/>
              </a:spcAft>
              <a:buClr>
                <a:srgbClr val="0088CE"/>
              </a:buClr>
            </a:pPr>
            <a:r>
              <a:rPr lang="it-IT" sz="1700" dirty="0"/>
              <a:t>Le azioni Jean Monnet </a:t>
            </a:r>
            <a:r>
              <a:rPr lang="it-IT" sz="1700" b="1" dirty="0">
                <a:solidFill>
                  <a:srgbClr val="024B9C"/>
                </a:solidFill>
              </a:rPr>
              <a:t>promuovono la cittadinanza europea attiva e i valori fondanti dell'Unione europea</a:t>
            </a:r>
            <a:r>
              <a:rPr lang="it-IT" sz="1700" dirty="0"/>
              <a:t> quali il rispetto della dignità umana, la libertà, la democrazia, l'uguaglianza, lo Stato di diritto e il rispetto dei diritti umani, compresi i diritti delle persone appartenenti a minoranze (articolo 2 del il trattato sull’Unione europea).</a:t>
            </a:r>
            <a:endParaRPr lang="en-US" sz="1700" dirty="0"/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01A234E8-E45D-7A6B-A4AC-BB725A73E85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534400" y="1825624"/>
            <a:ext cx="3195850" cy="3413641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b="1" dirty="0"/>
              <a:t>Soft Diplomacy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1400" dirty="0">
                <a:solidFill>
                  <a:srgbClr val="000000"/>
                </a:solidFill>
              </a:rPr>
              <a:t>Le azioni Jean Monnet fungono da </a:t>
            </a:r>
            <a:r>
              <a:rPr lang="it-IT" sz="1400" b="1" dirty="0">
                <a:solidFill>
                  <a:srgbClr val="024B9C"/>
                </a:solidFill>
              </a:rPr>
              <a:t>vettore di diplomazia pubblica nei confronti dei paesi terzi</a:t>
            </a:r>
            <a:r>
              <a:rPr lang="it-IT" sz="1400" b="1" dirty="0">
                <a:solidFill>
                  <a:srgbClr val="000000"/>
                </a:solidFill>
              </a:rPr>
              <a:t> </a:t>
            </a:r>
            <a:r>
              <a:rPr lang="it-IT" sz="1400" dirty="0">
                <a:solidFill>
                  <a:srgbClr val="000000"/>
                </a:solidFill>
              </a:rPr>
              <a:t>poiché</a:t>
            </a:r>
            <a:r>
              <a:rPr lang="it-IT" sz="1400" b="1" dirty="0">
                <a:solidFill>
                  <a:srgbClr val="000000"/>
                </a:solidFill>
              </a:rPr>
              <a:t> </a:t>
            </a:r>
            <a:r>
              <a:rPr lang="it-IT" sz="1400" dirty="0">
                <a:solidFill>
                  <a:srgbClr val="000000"/>
                </a:solidFill>
              </a:rPr>
              <a:t>promuovono i valori dell’UE e aumentano la visibilità di ciò che l’Unione europea rappresenta e intende realizzare.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7198" y="458147"/>
            <a:ext cx="10515600" cy="782357"/>
          </a:xfrm>
        </p:spPr>
        <p:txBody>
          <a:bodyPr vert="horz" lIns="91440" tIns="45720" rIns="91440" bIns="0" rtlCol="0" anchor="b" anchorCtr="0">
            <a:normAutofit/>
          </a:bodyPr>
          <a:lstStyle/>
          <a:p>
            <a:r>
              <a:rPr lang="en-GB" dirty="0" err="1"/>
              <a:t>Principali</a:t>
            </a:r>
            <a:r>
              <a:rPr lang="en-GB" dirty="0"/>
              <a:t> </a:t>
            </a:r>
            <a:r>
              <a:rPr lang="en-GB" dirty="0" err="1"/>
              <a:t>obiettivi</a:t>
            </a:r>
            <a:r>
              <a:rPr lang="en-GB" dirty="0"/>
              <a:t> </a:t>
            </a:r>
            <a:r>
              <a:rPr lang="en-GB" dirty="0" err="1"/>
              <a:t>delle</a:t>
            </a:r>
            <a:r>
              <a:rPr lang="en-GB" dirty="0"/>
              <a:t> </a:t>
            </a:r>
            <a:r>
              <a:rPr lang="en-GB" dirty="0" err="1"/>
              <a:t>Azioni</a:t>
            </a:r>
            <a:r>
              <a:rPr lang="en-GB" dirty="0"/>
              <a:t> Jean Monnet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2AFED40-943D-A052-42E8-BF548D60737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445878" y="1825624"/>
            <a:ext cx="3598239" cy="3795757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b="1" dirty="0" err="1"/>
              <a:t>Conoscenza</a:t>
            </a:r>
            <a:r>
              <a:rPr lang="en-US" sz="2000" b="1" dirty="0"/>
              <a:t> </a:t>
            </a:r>
            <a:r>
              <a:rPr lang="en-US" sz="2000" b="1" dirty="0" err="1"/>
              <a:t>dell’UE</a:t>
            </a:r>
            <a:endParaRPr lang="en-US" sz="2000" b="1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1400" dirty="0">
                <a:solidFill>
                  <a:srgbClr val="000000"/>
                </a:solidFill>
              </a:rPr>
              <a:t>Le azioni Jean Monnet contribuiscono a </a:t>
            </a:r>
            <a:r>
              <a:rPr lang="it-IT" sz="1400" b="1" dirty="0">
                <a:solidFill>
                  <a:srgbClr val="024B9C"/>
                </a:solidFill>
              </a:rPr>
              <a:t>comprendere come le politiche europee possano apportare benefici alla vita quotidiana dei cittadini </a:t>
            </a:r>
            <a:r>
              <a:rPr lang="it-IT" sz="1400" dirty="0">
                <a:solidFill>
                  <a:srgbClr val="000000"/>
                </a:solidFill>
              </a:rPr>
              <a:t>nell’UE e/o all’estero, e/o come queste possano influenzare le politiche, sia a livello nazionale, regionale, locale o globale. </a:t>
            </a:r>
            <a:endParaRPr lang="en-IE" sz="1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11F21A-A51B-9103-911F-1021807C5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085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63107" y="762947"/>
            <a:ext cx="5618205" cy="505682"/>
          </a:xfrm>
        </p:spPr>
        <p:txBody>
          <a:bodyPr/>
          <a:lstStyle/>
          <a:p>
            <a:r>
              <a:rPr lang="en-IE" dirty="0"/>
              <a:t>Le </a:t>
            </a:r>
            <a:r>
              <a:rPr lang="en-IE" dirty="0" err="1"/>
              <a:t>Azioni</a:t>
            </a:r>
            <a:r>
              <a:rPr lang="en-IE" dirty="0"/>
              <a:t> Jean Monnet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673334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</a:t>
            </a:r>
            <a:r>
              <a:rPr lang="en-US" sz="600" dirty="0" err="1">
                <a:solidFill>
                  <a:schemeClr val="bg1"/>
                </a:solidFill>
              </a:rPr>
              <a:t>Odua</a:t>
            </a:r>
            <a:r>
              <a:rPr lang="en-US" sz="600" dirty="0">
                <a:solidFill>
                  <a:schemeClr val="bg1"/>
                </a:solidFill>
              </a:rPr>
              <a:t> Images, Rawpixel.com, </a:t>
            </a:r>
            <a:r>
              <a:rPr lang="en-US" sz="600" dirty="0" err="1">
                <a:solidFill>
                  <a:schemeClr val="bg1"/>
                </a:solidFill>
              </a:rPr>
              <a:t>Myvisuals</a:t>
            </a:r>
            <a:r>
              <a:rPr lang="en-US" sz="600" dirty="0">
                <a:solidFill>
                  <a:schemeClr val="bg1"/>
                </a:solidFill>
              </a:rPr>
              <a:t>, Africa Studio &amp; </a:t>
            </a:r>
            <a:r>
              <a:rPr lang="en-US" sz="600" dirty="0" err="1">
                <a:solidFill>
                  <a:schemeClr val="bg1"/>
                </a:solidFill>
              </a:rPr>
              <a:t>popcorner</a:t>
            </a:r>
            <a:r>
              <a:rPr lang="en-US" sz="600" dirty="0">
                <a:solidFill>
                  <a:schemeClr val="bg1"/>
                </a:solidFill>
              </a:rPr>
              <a:t> / Shutterstock.com</a:t>
            </a:r>
            <a:endParaRPr lang="fr-BE" sz="600" dirty="0">
              <a:solidFill>
                <a:schemeClr val="bg1"/>
              </a:solidFill>
            </a:endParaRPr>
          </a:p>
        </p:txBody>
      </p:sp>
      <p:pic>
        <p:nvPicPr>
          <p:cNvPr id="9" name="Picture Placeholder 8" descr="A child holding a flag&#10;&#10;Description automatically generated with medium confidence">
            <a:extLst>
              <a:ext uri="{FF2B5EF4-FFF2-40B4-BE49-F238E27FC236}">
                <a16:creationId xmlns:a16="http://schemas.microsoft.com/office/drawing/2014/main" id="{0EEF5AF7-8147-8DAE-7C5E-AE3051DABD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1" b="12981"/>
          <a:stretch>
            <a:fillRect/>
          </a:stretch>
        </p:blipFill>
        <p:spPr/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EDD213-BE4F-23D8-5953-9FFEFA7DE31B}"/>
              </a:ext>
            </a:extLst>
          </p:cNvPr>
          <p:cNvSpPr txBox="1">
            <a:spLocks/>
          </p:cNvSpPr>
          <p:nvPr/>
        </p:nvSpPr>
        <p:spPr>
          <a:xfrm>
            <a:off x="6463107" y="1754775"/>
            <a:ext cx="5229541" cy="46203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0088CE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E" sz="2000" dirty="0" err="1"/>
              <a:t>Azioni</a:t>
            </a:r>
            <a:r>
              <a:rPr lang="en-IE" sz="2000" dirty="0"/>
              <a:t> Jean Monnet per </a:t>
            </a:r>
            <a:r>
              <a:rPr lang="en-IE" sz="2000" b="1" dirty="0" err="1">
                <a:solidFill>
                  <a:srgbClr val="024B9C"/>
                </a:solidFill>
              </a:rPr>
              <a:t>gli</a:t>
            </a:r>
            <a:r>
              <a:rPr lang="en-IE" sz="2000" b="1" dirty="0">
                <a:solidFill>
                  <a:srgbClr val="024B9C"/>
                </a:solidFill>
              </a:rPr>
              <a:t> </a:t>
            </a:r>
            <a:r>
              <a:rPr lang="en-IE" sz="2000" b="1" dirty="0" err="1">
                <a:solidFill>
                  <a:srgbClr val="024B9C"/>
                </a:solidFill>
              </a:rPr>
              <a:t>istituti</a:t>
            </a:r>
            <a:r>
              <a:rPr lang="en-IE" sz="2000" b="1" dirty="0">
                <a:solidFill>
                  <a:srgbClr val="024B9C"/>
                </a:solidFill>
              </a:rPr>
              <a:t> di </a:t>
            </a:r>
            <a:r>
              <a:rPr lang="en-IE" sz="2000" b="1" dirty="0" err="1">
                <a:solidFill>
                  <a:srgbClr val="024B9C"/>
                </a:solidFill>
              </a:rPr>
              <a:t>istruzione</a:t>
            </a:r>
            <a:r>
              <a:rPr lang="en-IE" sz="2000" b="1" dirty="0">
                <a:solidFill>
                  <a:srgbClr val="024B9C"/>
                </a:solidFill>
              </a:rPr>
              <a:t> </a:t>
            </a:r>
            <a:r>
              <a:rPr lang="en-IE" sz="2000" b="1" dirty="0" err="1">
                <a:solidFill>
                  <a:srgbClr val="024B9C"/>
                </a:solidFill>
              </a:rPr>
              <a:t>superiore</a:t>
            </a:r>
            <a:endParaRPr lang="en-IE" sz="2000" b="1" dirty="0">
              <a:solidFill>
                <a:schemeClr val="tx2"/>
              </a:solidFill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E" sz="2000" dirty="0" err="1"/>
              <a:t>Azioni</a:t>
            </a:r>
            <a:r>
              <a:rPr lang="en-IE" sz="2000" dirty="0"/>
              <a:t> Jean Monnet per </a:t>
            </a:r>
            <a:r>
              <a:rPr lang="en-IE" sz="2000" b="1" dirty="0">
                <a:solidFill>
                  <a:srgbClr val="024B9C"/>
                </a:solidFill>
              </a:rPr>
              <a:t>le </a:t>
            </a:r>
            <a:r>
              <a:rPr lang="en-IE" sz="2000" b="1" dirty="0" err="1">
                <a:solidFill>
                  <a:srgbClr val="024B9C"/>
                </a:solidFill>
              </a:rPr>
              <a:t>scuole</a:t>
            </a:r>
            <a:r>
              <a:rPr lang="en-IE" sz="2000" b="1" dirty="0">
                <a:solidFill>
                  <a:srgbClr val="024B9C"/>
                </a:solidFill>
              </a:rPr>
              <a:t> e </a:t>
            </a:r>
            <a:r>
              <a:rPr lang="en-IE" sz="2000" b="1" dirty="0" err="1">
                <a:solidFill>
                  <a:srgbClr val="024B9C"/>
                </a:solidFill>
              </a:rPr>
              <a:t>gli</a:t>
            </a:r>
            <a:r>
              <a:rPr lang="en-IE" sz="2000" b="1" dirty="0">
                <a:solidFill>
                  <a:srgbClr val="024B9C"/>
                </a:solidFill>
              </a:rPr>
              <a:t> </a:t>
            </a:r>
            <a:r>
              <a:rPr lang="en-IE" sz="2000" b="1" dirty="0" err="1">
                <a:solidFill>
                  <a:srgbClr val="024B9C"/>
                </a:solidFill>
              </a:rPr>
              <a:t>istituti</a:t>
            </a:r>
            <a:r>
              <a:rPr lang="en-IE" sz="2000" b="1" dirty="0">
                <a:solidFill>
                  <a:srgbClr val="024B9C"/>
                </a:solidFill>
              </a:rPr>
              <a:t> di </a:t>
            </a:r>
            <a:r>
              <a:rPr lang="en-IE" sz="2000" b="1" dirty="0" err="1">
                <a:solidFill>
                  <a:srgbClr val="024B9C"/>
                </a:solidFill>
              </a:rPr>
              <a:t>formazione</a:t>
            </a:r>
            <a:r>
              <a:rPr lang="en-IE" sz="2000" b="1" dirty="0">
                <a:solidFill>
                  <a:srgbClr val="024B9C"/>
                </a:solidFill>
              </a:rPr>
              <a:t> </a:t>
            </a:r>
            <a:r>
              <a:rPr lang="en-IE" sz="2000" b="1" dirty="0" err="1">
                <a:solidFill>
                  <a:srgbClr val="024B9C"/>
                </a:solidFill>
              </a:rPr>
              <a:t>tecnica</a:t>
            </a:r>
            <a:r>
              <a:rPr lang="en-IE" sz="2000" b="1" dirty="0">
                <a:solidFill>
                  <a:srgbClr val="024B9C"/>
                </a:solidFill>
              </a:rPr>
              <a:t> e </a:t>
            </a:r>
            <a:r>
              <a:rPr lang="en-IE" sz="2000" b="1" dirty="0" err="1">
                <a:solidFill>
                  <a:srgbClr val="024B9C"/>
                </a:solidFill>
              </a:rPr>
              <a:t>professionale</a:t>
            </a:r>
            <a:endParaRPr lang="en-IE" sz="2000" b="1" dirty="0">
              <a:solidFill>
                <a:schemeClr val="tx2"/>
              </a:solidFill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IE" sz="2000" b="1" dirty="0" err="1">
                <a:solidFill>
                  <a:srgbClr val="024B9C"/>
                </a:solidFill>
              </a:rPr>
              <a:t>Dibattici</a:t>
            </a:r>
            <a:r>
              <a:rPr lang="en-IE" sz="2000" b="1" dirty="0">
                <a:solidFill>
                  <a:srgbClr val="024B9C"/>
                </a:solidFill>
              </a:rPr>
              <a:t> </a:t>
            </a:r>
            <a:r>
              <a:rPr lang="en-IE" sz="2000" b="1" dirty="0" err="1">
                <a:solidFill>
                  <a:srgbClr val="024B9C"/>
                </a:solidFill>
              </a:rPr>
              <a:t>politici</a:t>
            </a:r>
            <a:r>
              <a:rPr lang="en-IE" sz="2000" b="1" dirty="0">
                <a:solidFill>
                  <a:srgbClr val="024B9C"/>
                </a:solidFill>
              </a:rPr>
              <a:t> </a:t>
            </a:r>
            <a:r>
              <a:rPr lang="en-IE" sz="2000" dirty="0"/>
              <a:t>Jean Monnet (per </a:t>
            </a:r>
            <a:r>
              <a:rPr lang="en-IE" sz="2000" dirty="0" err="1"/>
              <a:t>istituti</a:t>
            </a:r>
            <a:r>
              <a:rPr lang="en-IE" sz="2000" dirty="0"/>
              <a:t> di </a:t>
            </a:r>
            <a:r>
              <a:rPr lang="en-IE" sz="2000" dirty="0" err="1"/>
              <a:t>istruzione</a:t>
            </a:r>
            <a:r>
              <a:rPr lang="en-IE" sz="2000" dirty="0"/>
              <a:t> </a:t>
            </a:r>
            <a:r>
              <a:rPr lang="en-IE" sz="2000" dirty="0" err="1"/>
              <a:t>superiore</a:t>
            </a:r>
            <a:r>
              <a:rPr lang="en-IE" sz="2000" dirty="0"/>
              <a:t> e </a:t>
            </a:r>
            <a:r>
              <a:rPr lang="en-IE" sz="2000" dirty="0" err="1"/>
              <a:t>scuole</a:t>
            </a:r>
            <a:r>
              <a:rPr lang="en-IE" sz="2000" dirty="0"/>
              <a:t>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B9B28F-EAF9-D05D-C596-EC8B6050D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316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0" y="1282801"/>
            <a:ext cx="5647896" cy="4848485"/>
          </a:xfrm>
        </p:spPr>
        <p:txBody>
          <a:bodyPr/>
          <a:lstStyle/>
          <a:p>
            <a:pPr marL="0" indent="0">
              <a:buNone/>
            </a:pPr>
            <a:r>
              <a:rPr lang="en-GB" sz="1600" b="1" u="sng" dirty="0">
                <a:solidFill>
                  <a:schemeClr val="tx2"/>
                </a:solidFill>
              </a:rPr>
              <a:t>OBIETTIVI</a:t>
            </a:r>
          </a:p>
          <a:p>
            <a:pPr algn="just"/>
            <a:r>
              <a:rPr lang="it-IT" sz="1600" b="1" dirty="0">
                <a:solidFill>
                  <a:srgbClr val="024B9C"/>
                </a:solidFill>
              </a:rPr>
              <a:t>Promuovere l’eccellenza </a:t>
            </a:r>
            <a:r>
              <a:rPr lang="it-IT" sz="1600" dirty="0"/>
              <a:t>nell’insegnamento e nella ricerca negli studi sull’UE in tutto il mondo.</a:t>
            </a:r>
          </a:p>
          <a:p>
            <a:pPr algn="just"/>
            <a:r>
              <a:rPr lang="it-IT" sz="1600" b="1" dirty="0">
                <a:solidFill>
                  <a:srgbClr val="024B9C"/>
                </a:solidFill>
              </a:rPr>
              <a:t>Promuovere il dialogo </a:t>
            </a:r>
            <a:r>
              <a:rPr lang="it-IT" sz="1600" dirty="0"/>
              <a:t>tra il mondo accademico e la società, i politici, i funzionari pubblici, la società civile, i rappresentanti dei diversi livelli di istruzione e i media.</a:t>
            </a:r>
            <a:endParaRPr lang="en-GB" sz="1600" dirty="0"/>
          </a:p>
          <a:p>
            <a:pPr algn="just"/>
            <a:r>
              <a:rPr lang="it-IT" sz="1600" b="1" dirty="0">
                <a:solidFill>
                  <a:srgbClr val="024B9C"/>
                </a:solidFill>
              </a:rPr>
              <a:t>Fungere da vettore di diplomazia pubblica</a:t>
            </a:r>
            <a:r>
              <a:rPr lang="it-IT" sz="1600" b="1" dirty="0"/>
              <a:t> </a:t>
            </a:r>
            <a:r>
              <a:rPr lang="it-IT" sz="1600" dirty="0"/>
              <a:t>nei confronti dei paesi partner/terzi, promuovendo i valori dell'UE.</a:t>
            </a:r>
            <a:endParaRPr lang="en-GB" sz="1600" dirty="0"/>
          </a:p>
          <a:p>
            <a:pPr marL="0" indent="0">
              <a:spcAft>
                <a:spcPts val="600"/>
              </a:spcAft>
              <a:buNone/>
            </a:pPr>
            <a:endParaRPr lang="en-GB" sz="1600" b="1" dirty="0">
              <a:solidFill>
                <a:srgbClr val="024B9C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GB" sz="1600" b="1" u="sng" dirty="0">
                <a:solidFill>
                  <a:srgbClr val="024B9C"/>
                </a:solidFill>
              </a:rPr>
              <a:t>3 AZIONI</a:t>
            </a:r>
          </a:p>
          <a:p>
            <a:pPr marL="0" indent="0">
              <a:spcAft>
                <a:spcPts val="600"/>
              </a:spcAft>
              <a:buNone/>
            </a:pPr>
            <a:endParaRPr lang="en-GB" sz="800" b="1" u="sng" dirty="0">
              <a:solidFill>
                <a:srgbClr val="024B9C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1600" b="1" dirty="0">
                <a:solidFill>
                  <a:srgbClr val="024B9C"/>
                </a:solidFill>
              </a:rPr>
              <a:t>Moduli </a:t>
            </a:r>
            <a:r>
              <a:rPr lang="en-US" sz="1600" dirty="0"/>
              <a:t>(35,000 euro) – min. 40 ore </a:t>
            </a:r>
            <a:r>
              <a:rPr lang="en-US" sz="1600" dirty="0" err="1"/>
              <a:t>insegnamento</a:t>
            </a:r>
            <a:r>
              <a:rPr lang="en-US" sz="1600" dirty="0"/>
              <a:t>/anno</a:t>
            </a:r>
          </a:p>
          <a:p>
            <a:pPr>
              <a:spcAft>
                <a:spcPts val="600"/>
              </a:spcAft>
            </a:pPr>
            <a:r>
              <a:rPr lang="en-US" sz="1600" b="1" dirty="0" err="1">
                <a:solidFill>
                  <a:srgbClr val="024B9C"/>
                </a:solidFill>
              </a:rPr>
              <a:t>Cattedre</a:t>
            </a:r>
            <a:r>
              <a:rPr lang="en-US" sz="1600" b="1" dirty="0"/>
              <a:t> </a:t>
            </a:r>
            <a:r>
              <a:rPr lang="en-US" sz="1600" dirty="0"/>
              <a:t>(60,000 euro) – min. 90 ore </a:t>
            </a:r>
            <a:r>
              <a:rPr lang="en-US" sz="1600" dirty="0" err="1"/>
              <a:t>insegnamento</a:t>
            </a:r>
            <a:r>
              <a:rPr lang="en-US" sz="1600"/>
              <a:t>/anno</a:t>
            </a:r>
            <a:endParaRPr lang="en-US" sz="1600" dirty="0"/>
          </a:p>
          <a:p>
            <a:pPr>
              <a:spcAft>
                <a:spcPts val="600"/>
              </a:spcAft>
            </a:pPr>
            <a:r>
              <a:rPr lang="en-US" sz="1600" b="1" dirty="0" err="1">
                <a:solidFill>
                  <a:srgbClr val="024B9C"/>
                </a:solidFill>
              </a:rPr>
              <a:t>Centri</a:t>
            </a:r>
            <a:r>
              <a:rPr lang="en-US" sz="1600" b="1" dirty="0">
                <a:solidFill>
                  <a:srgbClr val="024B9C"/>
                </a:solidFill>
              </a:rPr>
              <a:t> di </a:t>
            </a:r>
            <a:r>
              <a:rPr lang="en-US" sz="1600" b="1" dirty="0" err="1">
                <a:solidFill>
                  <a:srgbClr val="024B9C"/>
                </a:solidFill>
              </a:rPr>
              <a:t>eccellenza</a:t>
            </a:r>
            <a:r>
              <a:rPr lang="en-US" sz="1600" b="1" dirty="0">
                <a:solidFill>
                  <a:srgbClr val="024B9C"/>
                </a:solidFill>
              </a:rPr>
              <a:t> </a:t>
            </a:r>
            <a:r>
              <a:rPr lang="en-US" sz="1600" dirty="0"/>
              <a:t>(100,000 euro)</a:t>
            </a:r>
          </a:p>
          <a:p>
            <a:pPr marL="0" indent="0">
              <a:buNone/>
            </a:pPr>
            <a:endParaRPr lang="en-GB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0" y="357354"/>
            <a:ext cx="5647896" cy="782357"/>
          </a:xfrm>
        </p:spPr>
        <p:txBody>
          <a:bodyPr/>
          <a:lstStyle/>
          <a:p>
            <a:pPr algn="just"/>
            <a:r>
              <a:rPr lang="en-GB" sz="2600" b="1" dirty="0"/>
              <a:t>1. A</a:t>
            </a:r>
            <a:r>
              <a:rPr lang="it-IT" sz="2600" b="1" dirty="0"/>
              <a:t>zioni Jean Monnet per gli istituti di istruzione superiore</a:t>
            </a:r>
            <a:endParaRPr lang="en-GB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673334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</a:t>
            </a:r>
            <a:r>
              <a:rPr lang="en-US" sz="600" dirty="0" err="1">
                <a:solidFill>
                  <a:schemeClr val="bg1"/>
                </a:solidFill>
              </a:rPr>
              <a:t>Odua</a:t>
            </a:r>
            <a:r>
              <a:rPr lang="en-US" sz="600" dirty="0">
                <a:solidFill>
                  <a:schemeClr val="bg1"/>
                </a:solidFill>
              </a:rPr>
              <a:t> Images, Rawpixel.com, </a:t>
            </a:r>
            <a:r>
              <a:rPr lang="en-US" sz="600" dirty="0" err="1">
                <a:solidFill>
                  <a:schemeClr val="bg1"/>
                </a:solidFill>
              </a:rPr>
              <a:t>Myvisuals</a:t>
            </a:r>
            <a:r>
              <a:rPr lang="en-US" sz="600" dirty="0">
                <a:solidFill>
                  <a:schemeClr val="bg1"/>
                </a:solidFill>
              </a:rPr>
              <a:t>, Africa Studio &amp; </a:t>
            </a:r>
            <a:r>
              <a:rPr lang="en-US" sz="600" dirty="0" err="1">
                <a:solidFill>
                  <a:schemeClr val="bg1"/>
                </a:solidFill>
              </a:rPr>
              <a:t>popcorner</a:t>
            </a:r>
            <a:r>
              <a:rPr lang="en-US" sz="600" dirty="0">
                <a:solidFill>
                  <a:schemeClr val="bg1"/>
                </a:solidFill>
              </a:rPr>
              <a:t> / Shutterstock.com</a:t>
            </a:r>
            <a:endParaRPr lang="fr-BE" sz="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46383" y="6673334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European Union, 2021 (CC BY-NC-ND 4.0) — source: iStockphoto.com</a:t>
            </a:r>
            <a:r>
              <a:rPr lang="pt-BR" sz="600" dirty="0">
                <a:solidFill>
                  <a:schemeClr val="bg1"/>
                </a:solidFill>
              </a:rPr>
              <a:t>n, 2016</a:t>
            </a:r>
            <a:endParaRPr lang="fr-BE" sz="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46383" y="6670452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European Union, 2021 (CC BY-NC-ND 4.0) — source: iStockphoto.com</a:t>
            </a:r>
            <a:r>
              <a:rPr lang="pt-BR" sz="600" dirty="0">
                <a:solidFill>
                  <a:schemeClr val="bg1"/>
                </a:solidFill>
              </a:rPr>
              <a:t>n, 2016</a:t>
            </a:r>
            <a:endParaRPr lang="fr-BE" sz="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46383" y="6642076"/>
            <a:ext cx="48449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© European Union, 2021 (CC BY-NC-ND 4.0) — source: iStockphoto.com</a:t>
            </a:r>
            <a:r>
              <a:rPr lang="pt-BR" sz="600" dirty="0">
                <a:solidFill>
                  <a:schemeClr val="bg1"/>
                </a:solidFill>
              </a:rPr>
              <a:t>n, 2016</a:t>
            </a:r>
            <a:endParaRPr lang="fr-BE" sz="600" dirty="0">
              <a:solidFill>
                <a:schemeClr val="bg1"/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" r="41896"/>
          <a:stretch/>
        </p:blipFill>
        <p:spPr>
          <a:xfrm>
            <a:off x="0" y="0"/>
            <a:ext cx="5504330" cy="691763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4AD16-060C-00AB-D120-47F475EC7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92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4F1EA005558D4A84C86AD0D2CF8860" ma:contentTypeVersion="1" ma:contentTypeDescription="Create a new document." ma:contentTypeScope="" ma:versionID="6e941a189fd968920009ede835c09d0f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5d3c2ff1dfae606d6f8168c3878679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F87431-2774-4E17-BE38-8A579357848D}">
  <ds:schemaRefs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8BF3FD2-5DC2-4E64-BD6C-1C200C3F4C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3751</TotalTime>
  <Words>1434</Words>
  <Application>Microsoft Office PowerPoint</Application>
  <PresentationFormat>Widescreen</PresentationFormat>
  <Paragraphs>150</Paragraphs>
  <Slides>20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EC Square Sans Pro</vt:lpstr>
      <vt:lpstr>Office Theme</vt:lpstr>
      <vt:lpstr>Programma Erasmus+</vt:lpstr>
      <vt:lpstr>Chi era Jean Monnet?</vt:lpstr>
      <vt:lpstr>PowerPoint Presentation</vt:lpstr>
      <vt:lpstr>La sua visione</vt:lpstr>
      <vt:lpstr>PowerPoint Presentation</vt:lpstr>
      <vt:lpstr>Le Azioni Jean Monnet</vt:lpstr>
      <vt:lpstr>Principali obiettivi delle Azioni Jean Monnet</vt:lpstr>
      <vt:lpstr>Le Azioni Jean Monnet</vt:lpstr>
      <vt:lpstr>1. Azioni Jean Monnet per gli istituti di istruzione superiore</vt:lpstr>
      <vt:lpstr>2. Azioni Jean Monnet per le scuole e gli istituti di formazione tecnica e professionale </vt:lpstr>
      <vt:lpstr>La formazione degli insegnanti  Jean Monnet</vt:lpstr>
      <vt:lpstr>Le Iniziative  “Apprendere l’UE”</vt:lpstr>
      <vt:lpstr>PowerPoint Presentation</vt:lpstr>
      <vt:lpstr>3. Dibattiti Politici Jean Monnet</vt:lpstr>
      <vt:lpstr>Azioni Jean Monnet - Bandi 2025</vt:lpstr>
      <vt:lpstr> Azioni Jean Monnet – Alcuni dati</vt:lpstr>
      <vt:lpstr>Azioni Jean Monnet: una rete mondiale dal 1989</vt:lpstr>
      <vt:lpstr>PowerPoint Presentation</vt:lpstr>
      <vt:lpstr>Link utili</vt:lpstr>
      <vt:lpstr>Grazie!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Edith Genser  (EACEA°</dc:creator>
  <cp:lastModifiedBy>CRAVETTO Rossella (EAC)</cp:lastModifiedBy>
  <cp:revision>200</cp:revision>
  <cp:lastPrinted>2023-10-03T15:23:28Z</cp:lastPrinted>
  <dcterms:created xsi:type="dcterms:W3CDTF">2019-08-09T12:06:42Z</dcterms:created>
  <dcterms:modified xsi:type="dcterms:W3CDTF">2024-10-14T17:40:12Z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0x010100184F1EA005558D4A84C86AD0D2CF8860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2023-06-23T08:16:27Z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bae4e3c8-d126-44bb-b180-6e528f7cdfc0</vt:lpwstr>
  </property>
  <property fmtid="{D5CDD505-2E9C-101B-9397-08002B2CF9AE}" pid="9" name="MSIP_Label_6bd9ddd1-4d20-43f6-abfa-fc3c07406f94_ContentBits">
    <vt:lpwstr>0</vt:lpwstr>
  </property>
</Properties>
</file>