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19" r:id="rId2"/>
    <p:sldId id="375" r:id="rId3"/>
    <p:sldId id="373" r:id="rId4"/>
    <p:sldId id="318" r:id="rId5"/>
    <p:sldId id="374" r:id="rId6"/>
    <p:sldId id="377" r:id="rId7"/>
    <p:sldId id="376" r:id="rId8"/>
    <p:sldId id="380" r:id="rId9"/>
    <p:sldId id="379" r:id="rId10"/>
    <p:sldId id="378" r:id="rId11"/>
    <p:sldId id="305" r:id="rId12"/>
    <p:sldId id="28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B9C"/>
    <a:srgbClr val="035DC1"/>
    <a:srgbClr val="0356B1"/>
    <a:srgbClr val="024EA2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186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12/10/2024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12/10/2024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rgbClr val="000058"/>
            </a:gs>
            <a:gs pos="10000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9517" y="920867"/>
            <a:ext cx="1075296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I 3 NODI POLITICI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FONDAMENTALI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CHE SI AFFACCIANO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ALLA NUOVA LEGISLATURA UE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5447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F4C3F9B-3D2B-B07D-1A38-3BC4B63B0683}"/>
              </a:ext>
            </a:extLst>
          </p:cNvPr>
          <p:cNvSpPr txBox="1"/>
          <p:nvPr/>
        </p:nvSpPr>
        <p:spPr>
          <a:xfrm>
            <a:off x="454182" y="3013294"/>
            <a:ext cx="1339913" cy="181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2EC35-8BC8-5AA1-D9C1-0F559B72A35E}"/>
              </a:ext>
            </a:extLst>
          </p:cNvPr>
          <p:cNvSpPr txBox="1"/>
          <p:nvPr/>
        </p:nvSpPr>
        <p:spPr>
          <a:xfrm>
            <a:off x="760525" y="2950004"/>
            <a:ext cx="1339913" cy="181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C1B867-6886-CE39-AECE-5685EC7E3DDC}"/>
              </a:ext>
            </a:extLst>
          </p:cNvPr>
          <p:cNvSpPr txBox="1"/>
          <p:nvPr/>
        </p:nvSpPr>
        <p:spPr>
          <a:xfrm>
            <a:off x="3106245" y="2472950"/>
            <a:ext cx="2227152" cy="7386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FF0000"/>
                </a:solidFill>
              </a:rPr>
              <a:t>CRISI FINANZIARIA 2009-2011</a:t>
            </a:r>
          </a:p>
          <a:p>
            <a:pPr algn="ctr"/>
            <a:r>
              <a:rPr lang="it-IT" sz="1400" b="1" dirty="0">
                <a:solidFill>
                  <a:srgbClr val="FF0000"/>
                </a:solidFill>
              </a:rPr>
              <a:t>(CRISI </a:t>
            </a:r>
            <a:r>
              <a:rPr lang="it-IT" sz="1400" b="1" i="1" u="sng" dirty="0">
                <a:solidFill>
                  <a:srgbClr val="FF0000"/>
                </a:solidFill>
              </a:rPr>
              <a:t>A</a:t>
            </a:r>
            <a:r>
              <a:rPr lang="it-IT" sz="1400" b="1" i="1" dirty="0">
                <a:solidFill>
                  <a:srgbClr val="FF0000"/>
                </a:solidFill>
              </a:rPr>
              <a:t>SIMMETRICA</a:t>
            </a:r>
            <a:r>
              <a:rPr lang="it-IT" sz="14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6333E4-8072-9AB1-1F50-A23CFB3EFD5F}"/>
              </a:ext>
            </a:extLst>
          </p:cNvPr>
          <p:cNvSpPr txBox="1"/>
          <p:nvPr/>
        </p:nvSpPr>
        <p:spPr>
          <a:xfrm>
            <a:off x="315300" y="3318475"/>
            <a:ext cx="1962316" cy="1477328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b="1" dirty="0">
              <a:solidFill>
                <a:srgbClr val="FFFF00"/>
              </a:solidFill>
            </a:endParaRPr>
          </a:p>
          <a:p>
            <a:pPr algn="ctr"/>
            <a:r>
              <a:rPr lang="en-IE" b="1" dirty="0">
                <a:solidFill>
                  <a:srgbClr val="FFFF00"/>
                </a:solidFill>
              </a:rPr>
              <a:t>VENIAMO DA DUE DIVERSI TIPI DI CRISI</a:t>
            </a:r>
            <a:endParaRPr lang="en-IE" b="1" u="sng" dirty="0">
              <a:solidFill>
                <a:srgbClr val="FFFF00"/>
              </a:solidFill>
            </a:endParaRPr>
          </a:p>
          <a:p>
            <a:pPr algn="ctr"/>
            <a:endParaRPr lang="en-IE" b="1" u="sng" dirty="0">
              <a:solidFill>
                <a:srgbClr val="FFFF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CA25C9-5BC9-9A72-0286-D41CEFC66494}"/>
              </a:ext>
            </a:extLst>
          </p:cNvPr>
          <p:cNvSpPr txBox="1"/>
          <p:nvPr/>
        </p:nvSpPr>
        <p:spPr>
          <a:xfrm>
            <a:off x="5904306" y="2520611"/>
            <a:ext cx="2061360" cy="7386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0000"/>
                </a:solidFill>
              </a:rPr>
              <a:t>RISPOSTA </a:t>
            </a:r>
            <a:r>
              <a:rPr lang="it-IT" sz="1400" b="1" u="sng" dirty="0">
                <a:solidFill>
                  <a:srgbClr val="FF0000"/>
                </a:solidFill>
              </a:rPr>
              <a:t>INTERGOVERNATIVA</a:t>
            </a:r>
            <a:r>
              <a:rPr lang="it-IT" sz="14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it-IT" sz="1400" dirty="0">
                <a:solidFill>
                  <a:srgbClr val="FF0000"/>
                </a:solidFill>
              </a:rPr>
              <a:t>(MES)</a:t>
            </a:r>
            <a:endParaRPr lang="en-IE" sz="1400" dirty="0">
              <a:solidFill>
                <a:srgbClr val="FF0000"/>
              </a:solidFill>
            </a:endParaRPr>
          </a:p>
        </p:txBody>
      </p:sp>
      <p:sp>
        <p:nvSpPr>
          <p:cNvPr id="19" name="Arrow: Striped Right 18">
            <a:extLst>
              <a:ext uri="{FF2B5EF4-FFF2-40B4-BE49-F238E27FC236}">
                <a16:creationId xmlns:a16="http://schemas.microsoft.com/office/drawing/2014/main" id="{F35F6720-4429-C4DC-B2AE-8C86C52D9BE5}"/>
              </a:ext>
            </a:extLst>
          </p:cNvPr>
          <p:cNvSpPr/>
          <p:nvPr/>
        </p:nvSpPr>
        <p:spPr>
          <a:xfrm rot="1072550">
            <a:off x="2485095" y="4281290"/>
            <a:ext cx="617711" cy="581678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Arrow: Striped Right 20">
            <a:extLst>
              <a:ext uri="{FF2B5EF4-FFF2-40B4-BE49-F238E27FC236}">
                <a16:creationId xmlns:a16="http://schemas.microsoft.com/office/drawing/2014/main" id="{CA4CE9E5-5ACF-18DC-9415-0B29BE7857AF}"/>
              </a:ext>
            </a:extLst>
          </p:cNvPr>
          <p:cNvSpPr/>
          <p:nvPr/>
        </p:nvSpPr>
        <p:spPr>
          <a:xfrm rot="20052778">
            <a:off x="2463594" y="3205167"/>
            <a:ext cx="619224" cy="605370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Arrow: Striped Right 21">
            <a:extLst>
              <a:ext uri="{FF2B5EF4-FFF2-40B4-BE49-F238E27FC236}">
                <a16:creationId xmlns:a16="http://schemas.microsoft.com/office/drawing/2014/main" id="{BF50F77E-E18F-646D-F000-F47EED978801}"/>
              </a:ext>
            </a:extLst>
          </p:cNvPr>
          <p:cNvSpPr/>
          <p:nvPr/>
        </p:nvSpPr>
        <p:spPr>
          <a:xfrm>
            <a:off x="5522124" y="4642875"/>
            <a:ext cx="400895" cy="597172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Arrow: Striped Right 22">
            <a:extLst>
              <a:ext uri="{FF2B5EF4-FFF2-40B4-BE49-F238E27FC236}">
                <a16:creationId xmlns:a16="http://schemas.microsoft.com/office/drawing/2014/main" id="{6137BB91-3AE9-10C1-F581-0EDB3FE6B262}"/>
              </a:ext>
            </a:extLst>
          </p:cNvPr>
          <p:cNvSpPr/>
          <p:nvPr/>
        </p:nvSpPr>
        <p:spPr>
          <a:xfrm>
            <a:off x="5487113" y="2643027"/>
            <a:ext cx="360611" cy="536797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AD5CC6-C745-2782-D109-894A6A07D2E1}"/>
              </a:ext>
            </a:extLst>
          </p:cNvPr>
          <p:cNvSpPr txBox="1"/>
          <p:nvPr/>
        </p:nvSpPr>
        <p:spPr>
          <a:xfrm>
            <a:off x="760525" y="450255"/>
            <a:ext cx="1039138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>
                <a:solidFill>
                  <a:srgbClr val="FF0000"/>
                </a:solidFill>
              </a:rPr>
              <a:t>L’ITALIA IN QUESTO NUOVO CONTESTO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6D3EBB-5424-399F-973C-2F4293255B21}"/>
              </a:ext>
            </a:extLst>
          </p:cNvPr>
          <p:cNvSpPr txBox="1"/>
          <p:nvPr/>
        </p:nvSpPr>
        <p:spPr>
          <a:xfrm>
            <a:off x="5979781" y="4572129"/>
            <a:ext cx="1884155" cy="7386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0000"/>
                </a:solidFill>
              </a:rPr>
              <a:t>RISPOSTA </a:t>
            </a:r>
            <a:r>
              <a:rPr lang="it-IT" sz="1400" b="1" u="sng" dirty="0">
                <a:solidFill>
                  <a:srgbClr val="FF0000"/>
                </a:solidFill>
              </a:rPr>
              <a:t>SOVRANAZIONALE</a:t>
            </a:r>
            <a:r>
              <a:rPr lang="it-IT" sz="14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it-IT" sz="1400" dirty="0">
                <a:solidFill>
                  <a:srgbClr val="FF0000"/>
                </a:solidFill>
              </a:rPr>
              <a:t>(NGEU)</a:t>
            </a:r>
            <a:endParaRPr lang="en-IE" sz="14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849D24-8704-FE14-C114-ED88DD386092}"/>
              </a:ext>
            </a:extLst>
          </p:cNvPr>
          <p:cNvSpPr txBox="1"/>
          <p:nvPr/>
        </p:nvSpPr>
        <p:spPr>
          <a:xfrm>
            <a:off x="3136839" y="4572129"/>
            <a:ext cx="2227152" cy="7386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FF0000"/>
                </a:solidFill>
              </a:rPr>
              <a:t>CRISI DELLA PANDEMIA</a:t>
            </a:r>
          </a:p>
          <a:p>
            <a:pPr algn="ctr"/>
            <a:r>
              <a:rPr lang="it-IT" sz="1400" b="1" dirty="0">
                <a:solidFill>
                  <a:srgbClr val="FF0000"/>
                </a:solidFill>
              </a:rPr>
              <a:t>(CRISI </a:t>
            </a:r>
            <a:r>
              <a:rPr lang="it-IT" sz="1400" b="1" i="1" dirty="0">
                <a:solidFill>
                  <a:srgbClr val="FF0000"/>
                </a:solidFill>
              </a:rPr>
              <a:t>SIMMETRICA</a:t>
            </a:r>
            <a:r>
              <a:rPr lang="it-IT" sz="1400" b="1" dirty="0">
                <a:solidFill>
                  <a:srgbClr val="FF0000"/>
                </a:solidFill>
              </a:rPr>
              <a:t>)</a:t>
            </a:r>
            <a:endParaRPr lang="en-IE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21083C-AB30-00CA-26A0-1589FA08BE1B}"/>
              </a:ext>
            </a:extLst>
          </p:cNvPr>
          <p:cNvSpPr txBox="1"/>
          <p:nvPr/>
        </p:nvSpPr>
        <p:spPr>
          <a:xfrm>
            <a:off x="8551969" y="2403593"/>
            <a:ext cx="1826941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FF0000"/>
                </a:solidFill>
              </a:rPr>
              <a:t>MA UNA UE PIU’ INTERGOVERNATIVA RICHIEDE DA UNO STATO MEMBRO «SKILLS» DIVERSI </a:t>
            </a:r>
            <a:endParaRPr lang="en-IE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340C6C-1CD1-9358-532D-C07D64B8BDDA}"/>
              </a:ext>
            </a:extLst>
          </p:cNvPr>
          <p:cNvSpPr txBox="1"/>
          <p:nvPr/>
        </p:nvSpPr>
        <p:spPr>
          <a:xfrm>
            <a:off x="9929706" y="3915085"/>
            <a:ext cx="160585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FF0000"/>
                </a:solidFill>
              </a:rPr>
              <a:t>ES. NUOVO PATTO DI STABILITA’ (estimi catastali) </a:t>
            </a:r>
            <a:endParaRPr lang="en-IE" sz="1200" dirty="0">
              <a:solidFill>
                <a:srgbClr val="FF0000"/>
              </a:solidFill>
            </a:endParaRPr>
          </a:p>
        </p:txBody>
      </p:sp>
      <p:sp>
        <p:nvSpPr>
          <p:cNvPr id="15" name="Arrow: Striped Right 14">
            <a:extLst>
              <a:ext uri="{FF2B5EF4-FFF2-40B4-BE49-F238E27FC236}">
                <a16:creationId xmlns:a16="http://schemas.microsoft.com/office/drawing/2014/main" id="{9E57D3C5-D283-5921-EA4F-35550F0D15CF}"/>
              </a:ext>
            </a:extLst>
          </p:cNvPr>
          <p:cNvSpPr/>
          <p:nvPr/>
        </p:nvSpPr>
        <p:spPr>
          <a:xfrm rot="2547600">
            <a:off x="9504235" y="3402954"/>
            <a:ext cx="400895" cy="597172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Arrow: Striped Right 15">
            <a:extLst>
              <a:ext uri="{FF2B5EF4-FFF2-40B4-BE49-F238E27FC236}">
                <a16:creationId xmlns:a16="http://schemas.microsoft.com/office/drawing/2014/main" id="{6FF38FED-DF99-253B-2360-45C2ADFC7F74}"/>
              </a:ext>
            </a:extLst>
          </p:cNvPr>
          <p:cNvSpPr/>
          <p:nvPr/>
        </p:nvSpPr>
        <p:spPr>
          <a:xfrm>
            <a:off x="8054040" y="2651418"/>
            <a:ext cx="400895" cy="597172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4E0C14-F27C-83DE-CD18-A2F47D129F9B}"/>
              </a:ext>
            </a:extLst>
          </p:cNvPr>
          <p:cNvSpPr txBox="1"/>
          <p:nvPr/>
        </p:nvSpPr>
        <p:spPr>
          <a:xfrm>
            <a:off x="8215871" y="5806166"/>
            <a:ext cx="137740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FF0000"/>
                </a:solidFill>
              </a:rPr>
              <a:t>MA FINISCE NEL 2026!</a:t>
            </a:r>
            <a:endParaRPr lang="en-IE" sz="1200" dirty="0">
              <a:solidFill>
                <a:srgbClr val="FF0000"/>
              </a:solidFill>
            </a:endParaRPr>
          </a:p>
        </p:txBody>
      </p:sp>
      <p:sp>
        <p:nvSpPr>
          <p:cNvPr id="27" name="Arrow: Striped Right 26">
            <a:extLst>
              <a:ext uri="{FF2B5EF4-FFF2-40B4-BE49-F238E27FC236}">
                <a16:creationId xmlns:a16="http://schemas.microsoft.com/office/drawing/2014/main" id="{693CAE4D-15CF-34B5-AD9D-0BBD3D703A6A}"/>
              </a:ext>
            </a:extLst>
          </p:cNvPr>
          <p:cNvSpPr/>
          <p:nvPr/>
        </p:nvSpPr>
        <p:spPr>
          <a:xfrm rot="2547600">
            <a:off x="7806525" y="5296148"/>
            <a:ext cx="400895" cy="597172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4290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19" grpId="0" animBg="1"/>
      <p:bldP spid="21" grpId="0" animBg="1"/>
      <p:bldP spid="22" grpId="0" animBg="1"/>
      <p:bldP spid="23" grpId="0" animBg="1"/>
      <p:bldP spid="3" grpId="0" animBg="1"/>
      <p:bldP spid="4" grpId="0" animBg="1"/>
      <p:bldP spid="6" grpId="0" animBg="1"/>
      <p:bldP spid="11" grpId="0" animBg="1"/>
      <p:bldP spid="15" grpId="0" animBg="1"/>
      <p:bldP spid="16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D2ABCA2-2998-3E39-2DBD-66F4BE0F7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898163"/>
              </p:ext>
            </p:extLst>
          </p:nvPr>
        </p:nvGraphicFramePr>
        <p:xfrm>
          <a:off x="2068970" y="1784080"/>
          <a:ext cx="8141077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411">
                  <a:extLst>
                    <a:ext uri="{9D8B030D-6E8A-4147-A177-3AD203B41FA5}">
                      <a16:colId xmlns:a16="http://schemas.microsoft.com/office/drawing/2014/main" val="177117739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869988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999885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>
                          <a:solidFill>
                            <a:srgbClr val="FFFF00"/>
                          </a:solidFill>
                        </a:rPr>
                        <a:t>TASK 1-2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>
                          <a:solidFill>
                            <a:srgbClr val="FFFF00"/>
                          </a:solidFill>
                        </a:rPr>
                        <a:t>TASK 3-4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038504"/>
                  </a:ext>
                </a:extLst>
              </a:tr>
              <a:tr h="534914">
                <a:tc>
                  <a:txBody>
                    <a:bodyPr/>
                    <a:lstStyle/>
                    <a:p>
                      <a:pPr algn="ctr"/>
                      <a:endParaRPr lang="en-IE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IE" b="1" u="sng" dirty="0">
                          <a:solidFill>
                            <a:schemeClr val="bg1"/>
                          </a:solidFill>
                        </a:rPr>
                        <a:t>CONSIGLIERI BELC</a:t>
                      </a:r>
                    </a:p>
                    <a:p>
                      <a:pPr algn="ctr"/>
                      <a:endParaRPr lang="en-IE" b="1" u="sng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588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E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IE" b="1" dirty="0">
                          <a:solidFill>
                            <a:schemeClr val="bg1"/>
                          </a:solidFill>
                        </a:rPr>
                        <a:t>TEAM EUROPE DIRECT (TED)</a:t>
                      </a:r>
                    </a:p>
                    <a:p>
                      <a:pPr algn="ctr"/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noProof="0" dirty="0"/>
                    </a:p>
                    <a:p>
                      <a:pPr algn="ctr"/>
                      <a:r>
                        <a:rPr lang="it-IT" sz="1400" noProof="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b="1" noProof="0" dirty="0"/>
                    </a:p>
                    <a:p>
                      <a:pPr algn="ctr"/>
                      <a:endParaRPr lang="it-IT" sz="1400" b="1" noProof="0" dirty="0"/>
                    </a:p>
                    <a:p>
                      <a:pPr algn="ctr"/>
                      <a:endParaRPr lang="it-IT" sz="1400" b="1" noProof="0" dirty="0"/>
                    </a:p>
                    <a:p>
                      <a:pPr algn="ctr"/>
                      <a:endParaRPr lang="it-IT" sz="1400" b="1" noProof="0" dirty="0"/>
                    </a:p>
                    <a:p>
                      <a:pPr algn="ctr"/>
                      <a:endParaRPr lang="it-IT" sz="1400" b="1" noProof="0" dirty="0"/>
                    </a:p>
                    <a:p>
                      <a:pPr algn="ctr"/>
                      <a:endParaRPr lang="it-IT" sz="14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897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E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IE" b="1" dirty="0">
                          <a:solidFill>
                            <a:schemeClr val="bg1"/>
                          </a:solidFill>
                        </a:rPr>
                        <a:t>CENTRI DI DOCUMENTAZIONE EUROPEA</a:t>
                      </a:r>
                    </a:p>
                    <a:p>
                      <a:pPr algn="ctr"/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1994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31886A8-F0DC-3C3F-C167-ABAA6D2799B7}"/>
              </a:ext>
            </a:extLst>
          </p:cNvPr>
          <p:cNvSpPr txBox="1"/>
          <p:nvPr/>
        </p:nvSpPr>
        <p:spPr>
          <a:xfrm>
            <a:off x="354111" y="289320"/>
            <a:ext cx="1157079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IE" sz="2800" b="1" dirty="0">
                <a:solidFill>
                  <a:srgbClr val="FFFF00"/>
                </a:solidFill>
              </a:rPr>
              <a:t>QUAL E’ IL VOSTRO MIGLIOR APPROCCIO PER IL 2025? </a:t>
            </a:r>
          </a:p>
          <a:p>
            <a:pPr algn="ctr">
              <a:spcAft>
                <a:spcPts val="600"/>
              </a:spcAft>
            </a:pPr>
            <a:r>
              <a:rPr lang="en-IE" sz="2000" b="1" dirty="0">
                <a:solidFill>
                  <a:srgbClr val="FFFF00"/>
                </a:solidFill>
              </a:rPr>
              <a:t>(</a:t>
            </a:r>
            <a:r>
              <a:rPr lang="en-IE" sz="2000" b="1" i="1" u="sng" dirty="0">
                <a:solidFill>
                  <a:srgbClr val="FFFF00"/>
                </a:solidFill>
              </a:rPr>
              <a:t>Primo</a:t>
            </a:r>
            <a:r>
              <a:rPr lang="en-IE" sz="2000" b="1" dirty="0">
                <a:solidFill>
                  <a:srgbClr val="FFFF00"/>
                </a:solidFill>
              </a:rPr>
              <a:t> anno di </a:t>
            </a:r>
            <a:r>
              <a:rPr lang="en-IE" sz="2000" b="1" dirty="0" err="1">
                <a:solidFill>
                  <a:srgbClr val="FFFF00"/>
                </a:solidFill>
              </a:rPr>
              <a:t>questa</a:t>
            </a:r>
            <a:r>
              <a:rPr lang="en-IE" sz="2000" b="1" dirty="0">
                <a:solidFill>
                  <a:srgbClr val="FFFF00"/>
                </a:solidFill>
              </a:rPr>
              <a:t> </a:t>
            </a:r>
            <a:r>
              <a:rPr lang="en-IE" sz="2000" b="1" dirty="0" err="1">
                <a:solidFill>
                  <a:srgbClr val="FFFF00"/>
                </a:solidFill>
              </a:rPr>
              <a:t>legislatura</a:t>
            </a:r>
            <a:r>
              <a:rPr lang="en-IE" sz="2000" b="1" dirty="0">
                <a:solidFill>
                  <a:srgbClr val="FFFF00"/>
                </a:solidFill>
              </a:rPr>
              <a:t> e </a:t>
            </a:r>
            <a:r>
              <a:rPr lang="en-IE" sz="2000" b="1" i="1" u="sng" dirty="0">
                <a:solidFill>
                  <a:srgbClr val="FFFF00"/>
                </a:solidFill>
              </a:rPr>
              <a:t>ultimo</a:t>
            </a:r>
            <a:r>
              <a:rPr lang="en-IE" sz="2000" b="1" dirty="0">
                <a:solidFill>
                  <a:srgbClr val="FFFF00"/>
                </a:solidFill>
              </a:rPr>
              <a:t> di </a:t>
            </a:r>
            <a:r>
              <a:rPr lang="en-IE" sz="2000" b="1" dirty="0" err="1">
                <a:solidFill>
                  <a:srgbClr val="FFFF00"/>
                </a:solidFill>
              </a:rPr>
              <a:t>questa</a:t>
            </a:r>
            <a:r>
              <a:rPr lang="en-IE" sz="2000" b="1" dirty="0">
                <a:solidFill>
                  <a:srgbClr val="FFFF00"/>
                </a:solidFill>
              </a:rPr>
              <a:t> </a:t>
            </a:r>
            <a:r>
              <a:rPr lang="en-IE" sz="2000" b="1" dirty="0" err="1">
                <a:solidFill>
                  <a:srgbClr val="FFFF00"/>
                </a:solidFill>
              </a:rPr>
              <a:t>generazione</a:t>
            </a:r>
            <a:r>
              <a:rPr lang="en-IE" sz="2000" b="1" dirty="0">
                <a:solidFill>
                  <a:srgbClr val="FFFF00"/>
                </a:solidFill>
              </a:rPr>
              <a:t> ED)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83D4E6-77A9-F8EA-5ADD-8E9627B14232}"/>
              </a:ext>
            </a:extLst>
          </p:cNvPr>
          <p:cNvSpPr txBox="1"/>
          <p:nvPr/>
        </p:nvSpPr>
        <p:spPr>
          <a:xfrm>
            <a:off x="4806420" y="2300050"/>
            <a:ext cx="2696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400" dirty="0">
                <a:solidFill>
                  <a:srgbClr val="4D4D4D"/>
                </a:solidFill>
                <a:latin typeface="Arial"/>
              </a:rPr>
              <a:t>Identificare i vostri, fare parte del ACP assieme (</a:t>
            </a:r>
            <a:r>
              <a:rPr lang="it-IT" sz="1400" i="1" dirty="0">
                <a:solidFill>
                  <a:srgbClr val="4D4D4D"/>
                </a:solidFill>
                <a:latin typeface="Arial"/>
              </a:rPr>
              <a:t>housing, </a:t>
            </a:r>
            <a:r>
              <a:rPr lang="it-IT" sz="1400" i="1" dirty="0" err="1">
                <a:solidFill>
                  <a:srgbClr val="4D4D4D"/>
                </a:solidFill>
                <a:latin typeface="Arial"/>
              </a:rPr>
              <a:t>youth</a:t>
            </a:r>
            <a:r>
              <a:rPr lang="it-IT" sz="1400" i="1" dirty="0">
                <a:solidFill>
                  <a:srgbClr val="4D4D4D"/>
                </a:solidFill>
                <a:latin typeface="Arial"/>
              </a:rPr>
              <a:t> </a:t>
            </a:r>
            <a:r>
              <a:rPr lang="it-IT" sz="1400" i="1" dirty="0" err="1">
                <a:solidFill>
                  <a:srgbClr val="4D4D4D"/>
                </a:solidFill>
                <a:latin typeface="Arial"/>
              </a:rPr>
              <a:t>dialogues</a:t>
            </a:r>
            <a:r>
              <a:rPr lang="it-IT" sz="1400" dirty="0">
                <a:solidFill>
                  <a:srgbClr val="4D4D4D"/>
                </a:solidFill>
                <a:latin typeface="Arial"/>
              </a:rPr>
              <a:t>) e </a:t>
            </a:r>
            <a:r>
              <a:rPr lang="it-IT" sz="1400" u="sng" dirty="0">
                <a:solidFill>
                  <a:srgbClr val="4D4D4D"/>
                </a:solidFill>
                <a:latin typeface="Arial"/>
              </a:rPr>
              <a:t>usate loro accesso a stampa locale </a:t>
            </a:r>
            <a:endParaRPr kumimoji="0" lang="it-IT" sz="1400" b="0" i="0" u="sng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962591-C4BB-71DA-2190-7FCCEC162071}"/>
              </a:ext>
            </a:extLst>
          </p:cNvPr>
          <p:cNvSpPr txBox="1"/>
          <p:nvPr/>
        </p:nvSpPr>
        <p:spPr>
          <a:xfrm>
            <a:off x="4840906" y="3620847"/>
            <a:ext cx="26960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Fatevi assistere da loro per eventi su nuove priorità Commissione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FA0AD2-51C9-226E-00C8-679DA5DC604F}"/>
              </a:ext>
            </a:extLst>
          </p:cNvPr>
          <p:cNvSpPr txBox="1"/>
          <p:nvPr/>
        </p:nvSpPr>
        <p:spPr>
          <a:xfrm>
            <a:off x="4840906" y="5014595"/>
            <a:ext cx="2696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Usate i </a:t>
            </a:r>
            <a:r>
              <a:rPr kumimoji="0" lang="it-IT" sz="1400" b="0" i="1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Back to University e i TED per discutere</a:t>
            </a:r>
            <a:r>
              <a:rPr kumimoji="0" lang="it-IT" sz="1400" b="0" i="1" u="none" strike="noStrike" kern="1200" cap="none" spc="0" normalizeH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nelle Università delle futuro dei tre nodi</a:t>
            </a:r>
            <a:endParaRPr kumimoji="0" lang="it-IT" sz="1400" b="0" i="1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24C78E-9C93-1808-D82D-ED2A852D0342}"/>
              </a:ext>
            </a:extLst>
          </p:cNvPr>
          <p:cNvSpPr txBox="1"/>
          <p:nvPr/>
        </p:nvSpPr>
        <p:spPr>
          <a:xfrm>
            <a:off x="7536972" y="5122316"/>
            <a:ext cx="26960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Riportate alla REP il tenore dei dibattiti con la comunità accademica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A1B1A2-5FBF-D018-F7F1-1A662DC2F591}"/>
              </a:ext>
            </a:extLst>
          </p:cNvPr>
          <p:cNvSpPr txBox="1"/>
          <p:nvPr/>
        </p:nvSpPr>
        <p:spPr>
          <a:xfrm>
            <a:off x="7502486" y="3620847"/>
            <a:ext cx="26960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Incanalateli nella formazione</a:t>
            </a:r>
            <a:r>
              <a:rPr kumimoji="0" lang="it-IT" sz="1400" i="0" u="none" strike="noStrike" kern="1200" cap="none" spc="0" normalizeH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degli insegnanti con accordi strutturati con scuole</a:t>
            </a:r>
            <a:endParaRPr kumimoji="0" lang="it-IT" sz="140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AC5D0E-D018-856B-BA1D-49654AC69E6F}"/>
              </a:ext>
            </a:extLst>
          </p:cNvPr>
          <p:cNvSpPr txBox="1"/>
          <p:nvPr/>
        </p:nvSpPr>
        <p:spPr>
          <a:xfrm>
            <a:off x="7536972" y="2478515"/>
            <a:ext cx="2696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Usateli per feedback su sensibilità politiche dei territori 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38AA1FCE-0525-1375-1353-8A3533D567F8}"/>
              </a:ext>
            </a:extLst>
          </p:cNvPr>
          <p:cNvSpPr/>
          <p:nvPr/>
        </p:nvSpPr>
        <p:spPr>
          <a:xfrm>
            <a:off x="974544" y="2464007"/>
            <a:ext cx="1036949" cy="61347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Arrow: Left 2">
            <a:extLst>
              <a:ext uri="{FF2B5EF4-FFF2-40B4-BE49-F238E27FC236}">
                <a16:creationId xmlns:a16="http://schemas.microsoft.com/office/drawing/2014/main" id="{40E30000-1582-A9C0-E347-D940DC0035D8}"/>
              </a:ext>
            </a:extLst>
          </p:cNvPr>
          <p:cNvSpPr/>
          <p:nvPr/>
        </p:nvSpPr>
        <p:spPr>
          <a:xfrm>
            <a:off x="10267524" y="2478515"/>
            <a:ext cx="1065229" cy="613477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803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  <p:bldP spid="19" grpId="0"/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4249" y="628636"/>
            <a:ext cx="1075296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I 3 NODI POLITICI FONDAMENTALI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CHE SI AFFACCIANO ALLA NUOVA LEGISLATURA UE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5EE88B-2DA0-CDA5-80BD-BF9010CAF64C}"/>
              </a:ext>
            </a:extLst>
          </p:cNvPr>
          <p:cNvSpPr txBox="1"/>
          <p:nvPr/>
        </p:nvSpPr>
        <p:spPr>
          <a:xfrm>
            <a:off x="523592" y="2688879"/>
            <a:ext cx="111448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/>
              </a:rPr>
              <a:t>Completare </a:t>
            </a:r>
            <a:r>
              <a:rPr kumimoji="0" lang="it-IT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la doppia transizione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it-IT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Continuare o meno con  lo schema NGEU ?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it-IT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/>
              </a:rPr>
              <a:t>La proposta sul nuova quadro finanziario pluriennale 2028-32</a:t>
            </a:r>
            <a:endParaRPr kumimoji="0" lang="it-IT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750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F4C3F9B-3D2B-B07D-1A38-3BC4B63B0683}"/>
              </a:ext>
            </a:extLst>
          </p:cNvPr>
          <p:cNvSpPr txBox="1"/>
          <p:nvPr/>
        </p:nvSpPr>
        <p:spPr>
          <a:xfrm>
            <a:off x="454182" y="3013294"/>
            <a:ext cx="1339913" cy="181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2EC35-8BC8-5AA1-D9C1-0F559B72A35E}"/>
              </a:ext>
            </a:extLst>
          </p:cNvPr>
          <p:cNvSpPr txBox="1"/>
          <p:nvPr/>
        </p:nvSpPr>
        <p:spPr>
          <a:xfrm>
            <a:off x="758982" y="3013295"/>
            <a:ext cx="1339913" cy="181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C1B867-6886-CE39-AECE-5685EC7E3DDC}"/>
              </a:ext>
            </a:extLst>
          </p:cNvPr>
          <p:cNvSpPr txBox="1"/>
          <p:nvPr/>
        </p:nvSpPr>
        <p:spPr>
          <a:xfrm>
            <a:off x="3630366" y="2134163"/>
            <a:ext cx="2750915" cy="13849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FFFF00"/>
                </a:solidFill>
              </a:rPr>
              <a:t>LEGISLAZIONE COMPLETATA</a:t>
            </a:r>
          </a:p>
          <a:p>
            <a:pPr algn="ctr"/>
            <a:r>
              <a:rPr lang="it-IT" sz="1400" b="1" dirty="0">
                <a:solidFill>
                  <a:srgbClr val="FFFF00"/>
                </a:solidFill>
              </a:rPr>
              <a:t>ORA…</a:t>
            </a:r>
          </a:p>
          <a:p>
            <a:pPr algn="ctr"/>
            <a:r>
              <a:rPr lang="it-IT" sz="1400" b="1" dirty="0">
                <a:solidFill>
                  <a:srgbClr val="FFFF00"/>
                </a:solidFill>
              </a:rPr>
              <a:t>PROBLEMA DELL’ACCOMPAGNAMENTO SOCIALE DELLA TRANSIZIONE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6333E4-8072-9AB1-1F50-A23CFB3EFD5F}"/>
              </a:ext>
            </a:extLst>
          </p:cNvPr>
          <p:cNvSpPr txBox="1"/>
          <p:nvPr/>
        </p:nvSpPr>
        <p:spPr>
          <a:xfrm>
            <a:off x="783822" y="2579660"/>
            <a:ext cx="1720159" cy="369332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GREEN DEAL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CA25C9-5BC9-9A72-0286-D41CEFC66494}"/>
              </a:ext>
            </a:extLst>
          </p:cNvPr>
          <p:cNvSpPr txBox="1"/>
          <p:nvPr/>
        </p:nvSpPr>
        <p:spPr>
          <a:xfrm>
            <a:off x="7324097" y="2178204"/>
            <a:ext cx="2227152" cy="138499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FONDO PER UNA TRANSIZIONE GIUSTA → 19 mld</a:t>
            </a:r>
          </a:p>
          <a:p>
            <a:pPr algn="ctr"/>
            <a:endParaRPr lang="it-IT" sz="1400" dirty="0">
              <a:solidFill>
                <a:srgbClr val="FFFF00"/>
              </a:solidFill>
            </a:endParaRPr>
          </a:p>
          <a:p>
            <a:pPr algn="ctr"/>
            <a:r>
              <a:rPr lang="it-IT" sz="1400" dirty="0">
                <a:solidFill>
                  <a:srgbClr val="FFFF00"/>
                </a:solidFill>
              </a:rPr>
              <a:t>FONDO SOCIALE PER IL CLIMA → 86.7 mld</a:t>
            </a:r>
            <a:endParaRPr lang="en-IE" sz="1400" dirty="0">
              <a:solidFill>
                <a:srgbClr val="FFFF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291FAA-7C3C-ECA2-46BE-13BE3B2EA3AF}"/>
              </a:ext>
            </a:extLst>
          </p:cNvPr>
          <p:cNvSpPr txBox="1"/>
          <p:nvPr/>
        </p:nvSpPr>
        <p:spPr>
          <a:xfrm>
            <a:off x="715921" y="4823987"/>
            <a:ext cx="1787142" cy="369332"/>
          </a:xfrm>
          <a:prstGeom prst="rect">
            <a:avLst/>
          </a:prstGeom>
          <a:solidFill>
            <a:srgbClr val="FF0000"/>
          </a:solidFill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DIGITALE</a:t>
            </a:r>
          </a:p>
        </p:txBody>
      </p:sp>
      <p:sp>
        <p:nvSpPr>
          <p:cNvPr id="19" name="Arrow: Striped Right 18">
            <a:extLst>
              <a:ext uri="{FF2B5EF4-FFF2-40B4-BE49-F238E27FC236}">
                <a16:creationId xmlns:a16="http://schemas.microsoft.com/office/drawing/2014/main" id="{F35F6720-4429-C4DC-B2AE-8C86C52D9BE5}"/>
              </a:ext>
            </a:extLst>
          </p:cNvPr>
          <p:cNvSpPr/>
          <p:nvPr/>
        </p:nvSpPr>
        <p:spPr>
          <a:xfrm>
            <a:off x="2807863" y="4717814"/>
            <a:ext cx="638152" cy="581678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Arrow: Striped Right 20">
            <a:extLst>
              <a:ext uri="{FF2B5EF4-FFF2-40B4-BE49-F238E27FC236}">
                <a16:creationId xmlns:a16="http://schemas.microsoft.com/office/drawing/2014/main" id="{CA4CE9E5-5ACF-18DC-9415-0B29BE7857AF}"/>
              </a:ext>
            </a:extLst>
          </p:cNvPr>
          <p:cNvSpPr/>
          <p:nvPr/>
        </p:nvSpPr>
        <p:spPr>
          <a:xfrm>
            <a:off x="2705531" y="2477198"/>
            <a:ext cx="699517" cy="605370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Arrow: Striped Right 21">
            <a:extLst>
              <a:ext uri="{FF2B5EF4-FFF2-40B4-BE49-F238E27FC236}">
                <a16:creationId xmlns:a16="http://schemas.microsoft.com/office/drawing/2014/main" id="{BF50F77E-E18F-646D-F000-F47EED978801}"/>
              </a:ext>
            </a:extLst>
          </p:cNvPr>
          <p:cNvSpPr/>
          <p:nvPr/>
        </p:nvSpPr>
        <p:spPr>
          <a:xfrm>
            <a:off x="6121467" y="4723721"/>
            <a:ext cx="778200" cy="597172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Arrow: Striped Right 22">
            <a:extLst>
              <a:ext uri="{FF2B5EF4-FFF2-40B4-BE49-F238E27FC236}">
                <a16:creationId xmlns:a16="http://schemas.microsoft.com/office/drawing/2014/main" id="{6137BB91-3AE9-10C1-F581-0EDB3FE6B262}"/>
              </a:ext>
            </a:extLst>
          </p:cNvPr>
          <p:cNvSpPr/>
          <p:nvPr/>
        </p:nvSpPr>
        <p:spPr>
          <a:xfrm>
            <a:off x="6510567" y="2653713"/>
            <a:ext cx="684244" cy="536797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AD5CC6-C745-2782-D109-894A6A07D2E1}"/>
              </a:ext>
            </a:extLst>
          </p:cNvPr>
          <p:cNvSpPr txBox="1"/>
          <p:nvPr/>
        </p:nvSpPr>
        <p:spPr>
          <a:xfrm>
            <a:off x="758982" y="429224"/>
            <a:ext cx="1042204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>
                <a:solidFill>
                  <a:srgbClr val="FF0000"/>
                </a:solidFill>
              </a:rPr>
              <a:t>1. COMPLETARE LA DOPPIA TRANSIZIONE VERDE E DIGITALE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6D3EBB-5424-399F-973C-2F4293255B21}"/>
              </a:ext>
            </a:extLst>
          </p:cNvPr>
          <p:cNvSpPr txBox="1"/>
          <p:nvPr/>
        </p:nvSpPr>
        <p:spPr>
          <a:xfrm>
            <a:off x="7324097" y="4760697"/>
            <a:ext cx="2227152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BOOM CONSUMI ELETTRICI</a:t>
            </a:r>
            <a:endParaRPr lang="en-IE" sz="1400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849D24-8704-FE14-C114-ED88DD386092}"/>
              </a:ext>
            </a:extLst>
          </p:cNvPr>
          <p:cNvSpPr txBox="1"/>
          <p:nvPr/>
        </p:nvSpPr>
        <p:spPr>
          <a:xfrm>
            <a:off x="3630366" y="4797673"/>
            <a:ext cx="2227152" cy="52322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FFFF00"/>
                </a:solidFill>
              </a:rPr>
              <a:t>INTELLIGENZA ARTIFICIALE?</a:t>
            </a:r>
            <a:endParaRPr lang="en-IE" sz="1400" b="1" dirty="0">
              <a:solidFill>
                <a:srgbClr val="FFFF00"/>
              </a:solidFill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042F6159-BBD2-FB3F-5B86-B267E88445C8}"/>
              </a:ext>
            </a:extLst>
          </p:cNvPr>
          <p:cNvSpPr/>
          <p:nvPr/>
        </p:nvSpPr>
        <p:spPr>
          <a:xfrm>
            <a:off x="9584240" y="1959603"/>
            <a:ext cx="778200" cy="3470236"/>
          </a:xfrm>
          <a:prstGeom prst="rightBrac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87EB9B-D838-B746-267E-EC71F9B193E3}"/>
              </a:ext>
            </a:extLst>
          </p:cNvPr>
          <p:cNvSpPr txBox="1"/>
          <p:nvPr/>
        </p:nvSpPr>
        <p:spPr>
          <a:xfrm>
            <a:off x="10465805" y="3171103"/>
            <a:ext cx="1557197" cy="1077218"/>
          </a:xfrm>
          <a:prstGeom prst="rect">
            <a:avLst/>
          </a:prstGeom>
          <a:solidFill>
            <a:schemeClr val="bg2">
              <a:lumMod val="50000"/>
            </a:schemeClr>
          </a:solidFill>
          <a:ln w="539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FFFF00"/>
                </a:solidFill>
              </a:rPr>
              <a:t>800 MLD </a:t>
            </a:r>
          </a:p>
          <a:p>
            <a:pPr algn="ctr"/>
            <a:r>
              <a:rPr lang="it-IT" sz="1400" b="1" dirty="0">
                <a:solidFill>
                  <a:srgbClr val="FFFF00"/>
                </a:solidFill>
              </a:rPr>
              <a:t>ANNUI</a:t>
            </a:r>
          </a:p>
          <a:p>
            <a:pPr algn="ctr"/>
            <a:endParaRPr lang="it-IT" sz="1400" b="1" dirty="0">
              <a:solidFill>
                <a:srgbClr val="FFFF00"/>
              </a:solidFill>
            </a:endParaRPr>
          </a:p>
          <a:p>
            <a:pPr algn="ctr"/>
            <a:r>
              <a:rPr lang="it-IT" sz="1100" b="1" dirty="0">
                <a:solidFill>
                  <a:srgbClr val="FFFF00"/>
                </a:solidFill>
              </a:rPr>
              <a:t>(RAPPORTO DRAGHI)</a:t>
            </a:r>
            <a:endParaRPr lang="en-IE" sz="11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3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F4C3F9B-3D2B-B07D-1A38-3BC4B63B0683}"/>
              </a:ext>
            </a:extLst>
          </p:cNvPr>
          <p:cNvSpPr txBox="1"/>
          <p:nvPr/>
        </p:nvSpPr>
        <p:spPr>
          <a:xfrm>
            <a:off x="454182" y="3013294"/>
            <a:ext cx="1339913" cy="181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2EC35-8BC8-5AA1-D9C1-0F559B72A35E}"/>
              </a:ext>
            </a:extLst>
          </p:cNvPr>
          <p:cNvSpPr txBox="1"/>
          <p:nvPr/>
        </p:nvSpPr>
        <p:spPr>
          <a:xfrm>
            <a:off x="760525" y="2973969"/>
            <a:ext cx="1339913" cy="181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C1B867-6886-CE39-AECE-5685EC7E3DDC}"/>
              </a:ext>
            </a:extLst>
          </p:cNvPr>
          <p:cNvSpPr txBox="1"/>
          <p:nvPr/>
        </p:nvSpPr>
        <p:spPr>
          <a:xfrm>
            <a:off x="3514560" y="2494990"/>
            <a:ext cx="2227152" cy="73866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FFFF00"/>
                </a:solidFill>
              </a:rPr>
              <a:t>LA GERMANIA E CHI SI FINANZIEREBBE MEGLIO DA SOLO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6333E4-8072-9AB1-1F50-A23CFB3EFD5F}"/>
              </a:ext>
            </a:extLst>
          </p:cNvPr>
          <p:cNvSpPr txBox="1"/>
          <p:nvPr/>
        </p:nvSpPr>
        <p:spPr>
          <a:xfrm>
            <a:off x="783822" y="2579660"/>
            <a:ext cx="1720159" cy="646331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PROBLEMA POLITICO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CA25C9-5BC9-9A72-0286-D41CEFC66494}"/>
              </a:ext>
            </a:extLst>
          </p:cNvPr>
          <p:cNvSpPr txBox="1"/>
          <p:nvPr/>
        </p:nvSpPr>
        <p:spPr>
          <a:xfrm>
            <a:off x="6484936" y="2382036"/>
            <a:ext cx="1994638" cy="95410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DA 27 PNRR «NAZIONALI» A UN UNICO PNRR EUROPEO ?</a:t>
            </a:r>
            <a:endParaRPr lang="en-IE" sz="1400" dirty="0">
              <a:solidFill>
                <a:srgbClr val="FFFF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291FAA-7C3C-ECA2-46BE-13BE3B2EA3AF}"/>
              </a:ext>
            </a:extLst>
          </p:cNvPr>
          <p:cNvSpPr txBox="1"/>
          <p:nvPr/>
        </p:nvSpPr>
        <p:spPr>
          <a:xfrm>
            <a:off x="541665" y="4685487"/>
            <a:ext cx="1959855" cy="646331"/>
          </a:xfrm>
          <a:prstGeom prst="rect">
            <a:avLst/>
          </a:prstGeom>
          <a:solidFill>
            <a:srgbClr val="FF0000"/>
          </a:solidFill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PROBLEMA PROCEDURALE</a:t>
            </a:r>
          </a:p>
        </p:txBody>
      </p:sp>
      <p:sp>
        <p:nvSpPr>
          <p:cNvPr id="19" name="Arrow: Striped Right 18">
            <a:extLst>
              <a:ext uri="{FF2B5EF4-FFF2-40B4-BE49-F238E27FC236}">
                <a16:creationId xmlns:a16="http://schemas.microsoft.com/office/drawing/2014/main" id="{F35F6720-4429-C4DC-B2AE-8C86C52D9BE5}"/>
              </a:ext>
            </a:extLst>
          </p:cNvPr>
          <p:cNvSpPr/>
          <p:nvPr/>
        </p:nvSpPr>
        <p:spPr>
          <a:xfrm>
            <a:off x="2807863" y="4717814"/>
            <a:ext cx="638152" cy="581678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Arrow: Striped Right 20">
            <a:extLst>
              <a:ext uri="{FF2B5EF4-FFF2-40B4-BE49-F238E27FC236}">
                <a16:creationId xmlns:a16="http://schemas.microsoft.com/office/drawing/2014/main" id="{CA4CE9E5-5ACF-18DC-9415-0B29BE7857AF}"/>
              </a:ext>
            </a:extLst>
          </p:cNvPr>
          <p:cNvSpPr/>
          <p:nvPr/>
        </p:nvSpPr>
        <p:spPr>
          <a:xfrm>
            <a:off x="2686616" y="2561637"/>
            <a:ext cx="699517" cy="605370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Arrow: Striped Right 21">
            <a:extLst>
              <a:ext uri="{FF2B5EF4-FFF2-40B4-BE49-F238E27FC236}">
                <a16:creationId xmlns:a16="http://schemas.microsoft.com/office/drawing/2014/main" id="{BF50F77E-E18F-646D-F000-F47EED978801}"/>
              </a:ext>
            </a:extLst>
          </p:cNvPr>
          <p:cNvSpPr/>
          <p:nvPr/>
        </p:nvSpPr>
        <p:spPr>
          <a:xfrm>
            <a:off x="5974654" y="4760697"/>
            <a:ext cx="573876" cy="597172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Arrow: Striped Right 22">
            <a:extLst>
              <a:ext uri="{FF2B5EF4-FFF2-40B4-BE49-F238E27FC236}">
                <a16:creationId xmlns:a16="http://schemas.microsoft.com/office/drawing/2014/main" id="{6137BB91-3AE9-10C1-F581-0EDB3FE6B262}"/>
              </a:ext>
            </a:extLst>
          </p:cNvPr>
          <p:cNvSpPr/>
          <p:nvPr/>
        </p:nvSpPr>
        <p:spPr>
          <a:xfrm>
            <a:off x="5848883" y="2511484"/>
            <a:ext cx="573876" cy="536797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AD5CC6-C745-2782-D109-894A6A07D2E1}"/>
              </a:ext>
            </a:extLst>
          </p:cNvPr>
          <p:cNvSpPr txBox="1"/>
          <p:nvPr/>
        </p:nvSpPr>
        <p:spPr>
          <a:xfrm>
            <a:off x="1769878" y="450255"/>
            <a:ext cx="817528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>
                <a:solidFill>
                  <a:srgbClr val="FF0000"/>
                </a:solidFill>
              </a:rPr>
              <a:t>2. CONTINUARE O MENO LO SCHEMA DI NGEU ??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6D3EBB-5424-399F-973C-2F4293255B21}"/>
              </a:ext>
            </a:extLst>
          </p:cNvPr>
          <p:cNvSpPr txBox="1"/>
          <p:nvPr/>
        </p:nvSpPr>
        <p:spPr>
          <a:xfrm>
            <a:off x="6659364" y="4823987"/>
            <a:ext cx="1884155" cy="52322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UNANIMITA’ E RATIFICHE</a:t>
            </a:r>
            <a:endParaRPr lang="en-IE" sz="1400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849D24-8704-FE14-C114-ED88DD386092}"/>
              </a:ext>
            </a:extLst>
          </p:cNvPr>
          <p:cNvSpPr txBox="1"/>
          <p:nvPr/>
        </p:nvSpPr>
        <p:spPr>
          <a:xfrm>
            <a:off x="3568652" y="4791171"/>
            <a:ext cx="2227152" cy="52322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ALZARE MASSIMALE RISORSE PROPRIE</a:t>
            </a:r>
            <a:endParaRPr lang="en-IE" sz="1400" dirty="0">
              <a:solidFill>
                <a:srgbClr val="FFFF00"/>
              </a:solidFill>
            </a:endParaRPr>
          </a:p>
        </p:txBody>
      </p:sp>
      <p:sp>
        <p:nvSpPr>
          <p:cNvPr id="7" name="Arrow: Curved Left 6">
            <a:extLst>
              <a:ext uri="{FF2B5EF4-FFF2-40B4-BE49-F238E27FC236}">
                <a16:creationId xmlns:a16="http://schemas.microsoft.com/office/drawing/2014/main" id="{6F4EA8A7-6BD3-308D-24F2-48FBF24E26C3}"/>
              </a:ext>
            </a:extLst>
          </p:cNvPr>
          <p:cNvSpPr/>
          <p:nvPr/>
        </p:nvSpPr>
        <p:spPr>
          <a:xfrm>
            <a:off x="8609323" y="2598380"/>
            <a:ext cx="1412341" cy="2767547"/>
          </a:xfrm>
          <a:prstGeom prst="curvedLef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295C2C-0DA0-B7E0-1536-7EA0DE98F801}"/>
              </a:ext>
            </a:extLst>
          </p:cNvPr>
          <p:cNvSpPr txBox="1"/>
          <p:nvPr/>
        </p:nvSpPr>
        <p:spPr>
          <a:xfrm>
            <a:off x="10164541" y="3048281"/>
            <a:ext cx="1884155" cy="1384995"/>
          </a:xfrm>
          <a:prstGeom prst="rect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SOLO RISOLVENDO IL PORBLEMA POLITICO SI PUO’ AFFRONTARE QUELLO PROCEDURALE </a:t>
            </a:r>
            <a:endParaRPr lang="en-IE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4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3" grpId="0" animBg="1"/>
      <p:bldP spid="4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F4C3F9B-3D2B-B07D-1A38-3BC4B63B0683}"/>
              </a:ext>
            </a:extLst>
          </p:cNvPr>
          <p:cNvSpPr txBox="1"/>
          <p:nvPr/>
        </p:nvSpPr>
        <p:spPr>
          <a:xfrm>
            <a:off x="454182" y="3013294"/>
            <a:ext cx="1339913" cy="181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6333E4-8072-9AB1-1F50-A23CFB3EFD5F}"/>
              </a:ext>
            </a:extLst>
          </p:cNvPr>
          <p:cNvSpPr txBox="1"/>
          <p:nvPr/>
        </p:nvSpPr>
        <p:spPr>
          <a:xfrm>
            <a:off x="885539" y="3299701"/>
            <a:ext cx="1720159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COME E DOVE SI SPENDE</a:t>
            </a:r>
          </a:p>
        </p:txBody>
      </p:sp>
      <p:sp>
        <p:nvSpPr>
          <p:cNvPr id="21" name="Arrow: Striped Right 20">
            <a:extLst>
              <a:ext uri="{FF2B5EF4-FFF2-40B4-BE49-F238E27FC236}">
                <a16:creationId xmlns:a16="http://schemas.microsoft.com/office/drawing/2014/main" id="{CA4CE9E5-5ACF-18DC-9415-0B29BE7857AF}"/>
              </a:ext>
            </a:extLst>
          </p:cNvPr>
          <p:cNvSpPr/>
          <p:nvPr/>
        </p:nvSpPr>
        <p:spPr>
          <a:xfrm rot="8881296">
            <a:off x="3351871" y="2359412"/>
            <a:ext cx="1481900" cy="605370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Arrow: Striped Right 22">
            <a:extLst>
              <a:ext uri="{FF2B5EF4-FFF2-40B4-BE49-F238E27FC236}">
                <a16:creationId xmlns:a16="http://schemas.microsoft.com/office/drawing/2014/main" id="{6137BB91-3AE9-10C1-F581-0EDB3FE6B262}"/>
              </a:ext>
            </a:extLst>
          </p:cNvPr>
          <p:cNvSpPr/>
          <p:nvPr/>
        </p:nvSpPr>
        <p:spPr>
          <a:xfrm rot="2117739">
            <a:off x="6575992" y="2387921"/>
            <a:ext cx="1468752" cy="536797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AD5CC6-C745-2782-D109-894A6A07D2E1}"/>
              </a:ext>
            </a:extLst>
          </p:cNvPr>
          <p:cNvSpPr txBox="1"/>
          <p:nvPr/>
        </p:nvSpPr>
        <p:spPr>
          <a:xfrm>
            <a:off x="1769878" y="450255"/>
            <a:ext cx="817528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>
                <a:solidFill>
                  <a:srgbClr val="FF0000"/>
                </a:solidFill>
              </a:rPr>
              <a:t>3. LA PROPOSTA DELLA COMMISSIONE SUL NUOVO QUADRO FINANZIARIO PLURIENNALE 2028-2032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BAE53C-5737-D22A-7F5B-69F6C7DC3B01}"/>
              </a:ext>
            </a:extLst>
          </p:cNvPr>
          <p:cNvSpPr txBox="1"/>
          <p:nvPr/>
        </p:nvSpPr>
        <p:spPr>
          <a:xfrm>
            <a:off x="4881632" y="1459548"/>
            <a:ext cx="1720159" cy="646331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ARRIVA A META’ 2025!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A53655-20FE-F76C-2248-392036F6DA6A}"/>
              </a:ext>
            </a:extLst>
          </p:cNvPr>
          <p:cNvSpPr txBox="1"/>
          <p:nvPr/>
        </p:nvSpPr>
        <p:spPr>
          <a:xfrm>
            <a:off x="8224999" y="3141574"/>
            <a:ext cx="1720159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FF00"/>
                </a:solidFill>
              </a:rPr>
              <a:t>DA DOVE SI PRENDONO LE RISORSE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FCCB2A-D5ED-AF4C-91AB-29D12C0812CC}"/>
              </a:ext>
            </a:extLst>
          </p:cNvPr>
          <p:cNvSpPr txBox="1"/>
          <p:nvPr/>
        </p:nvSpPr>
        <p:spPr>
          <a:xfrm>
            <a:off x="5065670" y="5547584"/>
            <a:ext cx="1837198" cy="9233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 err="1">
                <a:solidFill>
                  <a:srgbClr val="FFFF00"/>
                </a:solidFill>
              </a:rPr>
              <a:t>Condizionalita</a:t>
            </a:r>
            <a:r>
              <a:rPr lang="en-IE" b="1" dirty="0">
                <a:solidFill>
                  <a:srgbClr val="FFFF00"/>
                </a:solidFill>
              </a:rPr>
              <a:t>’ </a:t>
            </a:r>
            <a:r>
              <a:rPr lang="en-IE" b="1" dirty="0" err="1">
                <a:solidFill>
                  <a:srgbClr val="FFFF00"/>
                </a:solidFill>
              </a:rPr>
              <a:t>pervasiva</a:t>
            </a:r>
            <a:r>
              <a:rPr lang="en-IE" b="1" dirty="0">
                <a:solidFill>
                  <a:srgbClr val="FFFF00"/>
                </a:solidFill>
              </a:rPr>
              <a:t> alle CSR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2BE079-668C-90A8-2624-A458C333F3C6}"/>
              </a:ext>
            </a:extLst>
          </p:cNvPr>
          <p:cNvSpPr txBox="1"/>
          <p:nvPr/>
        </p:nvSpPr>
        <p:spPr>
          <a:xfrm>
            <a:off x="9975558" y="4500821"/>
            <a:ext cx="1720159" cy="6463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 err="1">
                <a:solidFill>
                  <a:srgbClr val="FFFF00"/>
                </a:solidFill>
              </a:rPr>
              <a:t>Unanimita</a:t>
            </a:r>
            <a:r>
              <a:rPr lang="en-IE" b="1" dirty="0">
                <a:solidFill>
                  <a:srgbClr val="FFFF00"/>
                </a:solidFill>
              </a:rPr>
              <a:t>’ e </a:t>
            </a:r>
            <a:r>
              <a:rPr lang="en-IE" b="1" dirty="0" err="1">
                <a:solidFill>
                  <a:srgbClr val="FFFF00"/>
                </a:solidFill>
              </a:rPr>
              <a:t>ratifiche</a:t>
            </a:r>
            <a:endParaRPr lang="en-IE" b="1" dirty="0">
              <a:solidFill>
                <a:srgbClr val="FFFF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A5531F-1EC5-C0CC-B8EF-202609AECBB8}"/>
              </a:ext>
            </a:extLst>
          </p:cNvPr>
          <p:cNvSpPr txBox="1"/>
          <p:nvPr/>
        </p:nvSpPr>
        <p:spPr>
          <a:xfrm>
            <a:off x="2323915" y="4494975"/>
            <a:ext cx="2542283" cy="9233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Governance PNRR o governance </a:t>
            </a:r>
            <a:r>
              <a:rPr lang="en-IE" b="1" dirty="0" err="1">
                <a:solidFill>
                  <a:srgbClr val="FFFF00"/>
                </a:solidFill>
              </a:rPr>
              <a:t>fondi</a:t>
            </a:r>
            <a:r>
              <a:rPr lang="en-IE" b="1" dirty="0">
                <a:solidFill>
                  <a:srgbClr val="FFFF00"/>
                </a:solidFill>
              </a:rPr>
              <a:t> di </a:t>
            </a:r>
            <a:r>
              <a:rPr lang="en-IE" b="1" dirty="0" err="1">
                <a:solidFill>
                  <a:srgbClr val="FFFF00"/>
                </a:solidFill>
              </a:rPr>
              <a:t>coesione</a:t>
            </a:r>
            <a:r>
              <a:rPr lang="en-IE" b="1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24" name="Arrow: Bent-Up 23">
            <a:extLst>
              <a:ext uri="{FF2B5EF4-FFF2-40B4-BE49-F238E27FC236}">
                <a16:creationId xmlns:a16="http://schemas.microsoft.com/office/drawing/2014/main" id="{12451A65-0409-BF06-ED2B-052E7EBF19EC}"/>
              </a:ext>
            </a:extLst>
          </p:cNvPr>
          <p:cNvSpPr/>
          <p:nvPr/>
        </p:nvSpPr>
        <p:spPr>
          <a:xfrm rot="5400000">
            <a:off x="1482345" y="4497954"/>
            <a:ext cx="682691" cy="612742"/>
          </a:xfrm>
          <a:prstGeom prst="ben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Arrow: Bent-Up 24">
            <a:extLst>
              <a:ext uri="{FF2B5EF4-FFF2-40B4-BE49-F238E27FC236}">
                <a16:creationId xmlns:a16="http://schemas.microsoft.com/office/drawing/2014/main" id="{844CF24D-19A0-B45F-202A-726E184D23A1}"/>
              </a:ext>
            </a:extLst>
          </p:cNvPr>
          <p:cNvSpPr/>
          <p:nvPr/>
        </p:nvSpPr>
        <p:spPr>
          <a:xfrm rot="5400000">
            <a:off x="9074847" y="4279280"/>
            <a:ext cx="682691" cy="612742"/>
          </a:xfrm>
          <a:prstGeom prst="ben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Arrow: Bent-Up 25">
            <a:extLst>
              <a:ext uri="{FF2B5EF4-FFF2-40B4-BE49-F238E27FC236}">
                <a16:creationId xmlns:a16="http://schemas.microsoft.com/office/drawing/2014/main" id="{7FB8FC39-2F5D-4675-F60D-B77C4C9D8104}"/>
              </a:ext>
            </a:extLst>
          </p:cNvPr>
          <p:cNvSpPr/>
          <p:nvPr/>
        </p:nvSpPr>
        <p:spPr>
          <a:xfrm rot="5400000">
            <a:off x="4197964" y="5582559"/>
            <a:ext cx="682691" cy="612742"/>
          </a:xfrm>
          <a:prstGeom prst="ben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295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23" grpId="0" animBg="1"/>
      <p:bldP spid="5" grpId="0" animBg="1"/>
      <p:bldP spid="6" grpId="0" animBg="1"/>
      <p:bldP spid="11" grpId="0" animBg="1"/>
      <p:bldP spid="12" grpId="0" animBg="1"/>
      <p:bldP spid="16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9517" y="1222524"/>
            <a:ext cx="1075296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1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L’ORGANIZZAZIONE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DELLA NUOVA COMMISSIONE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IN UN CONTESTO DI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NUOVI NAZIONALISMI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683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7F3B2B92-A41E-9868-1769-22C88CDF98C3}"/>
              </a:ext>
            </a:extLst>
          </p:cNvPr>
          <p:cNvSpPr/>
          <p:nvPr/>
        </p:nvSpPr>
        <p:spPr>
          <a:xfrm>
            <a:off x="4349251" y="4530326"/>
            <a:ext cx="2988297" cy="1591036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4C3F9B-3D2B-B07D-1A38-3BC4B63B0683}"/>
              </a:ext>
            </a:extLst>
          </p:cNvPr>
          <p:cNvSpPr txBox="1"/>
          <p:nvPr/>
        </p:nvSpPr>
        <p:spPr>
          <a:xfrm>
            <a:off x="454182" y="3013294"/>
            <a:ext cx="1339913" cy="181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6333E4-8072-9AB1-1F50-A23CFB3EFD5F}"/>
              </a:ext>
            </a:extLst>
          </p:cNvPr>
          <p:cNvSpPr txBox="1"/>
          <p:nvPr/>
        </p:nvSpPr>
        <p:spPr>
          <a:xfrm>
            <a:off x="1554730" y="2911842"/>
            <a:ext cx="2393647" cy="646331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MISSION LETTERS PER I COMMISSARI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291FAA-7C3C-ECA2-46BE-13BE3B2EA3AF}"/>
              </a:ext>
            </a:extLst>
          </p:cNvPr>
          <p:cNvSpPr txBox="1"/>
          <p:nvPr/>
        </p:nvSpPr>
        <p:spPr>
          <a:xfrm>
            <a:off x="4892865" y="4725679"/>
            <a:ext cx="1959855" cy="1200329"/>
          </a:xfrm>
          <a:prstGeom prst="rect">
            <a:avLst/>
          </a:prstGeom>
          <a:noFill/>
          <a:ln w="603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IL RUOLO DEL PRESIDENTE DELLA COMMISSIONE</a:t>
            </a:r>
          </a:p>
        </p:txBody>
      </p:sp>
      <p:sp>
        <p:nvSpPr>
          <p:cNvPr id="19" name="Arrow: Striped Right 18">
            <a:extLst>
              <a:ext uri="{FF2B5EF4-FFF2-40B4-BE49-F238E27FC236}">
                <a16:creationId xmlns:a16="http://schemas.microsoft.com/office/drawing/2014/main" id="{F35F6720-4429-C4DC-B2AE-8C86C52D9BE5}"/>
              </a:ext>
            </a:extLst>
          </p:cNvPr>
          <p:cNvSpPr/>
          <p:nvPr/>
        </p:nvSpPr>
        <p:spPr>
          <a:xfrm rot="8124254">
            <a:off x="2399247" y="1735083"/>
            <a:ext cx="1820056" cy="455048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Arrow: Striped Right 22">
            <a:extLst>
              <a:ext uri="{FF2B5EF4-FFF2-40B4-BE49-F238E27FC236}">
                <a16:creationId xmlns:a16="http://schemas.microsoft.com/office/drawing/2014/main" id="{6137BB91-3AE9-10C1-F581-0EDB3FE6B262}"/>
              </a:ext>
            </a:extLst>
          </p:cNvPr>
          <p:cNvSpPr/>
          <p:nvPr/>
        </p:nvSpPr>
        <p:spPr>
          <a:xfrm rot="3192295">
            <a:off x="8260841" y="1740118"/>
            <a:ext cx="1575375" cy="461665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AD5CC6-C745-2782-D109-894A6A07D2E1}"/>
              </a:ext>
            </a:extLst>
          </p:cNvPr>
          <p:cNvSpPr txBox="1"/>
          <p:nvPr/>
        </p:nvSpPr>
        <p:spPr>
          <a:xfrm>
            <a:off x="760525" y="450255"/>
            <a:ext cx="1039138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>
                <a:solidFill>
                  <a:srgbClr val="FF0000"/>
                </a:solidFill>
              </a:rPr>
              <a:t>UNA </a:t>
            </a:r>
            <a:r>
              <a:rPr lang="en-IE" sz="2400" b="1" i="1" dirty="0">
                <a:solidFill>
                  <a:srgbClr val="FF0000"/>
                </a:solidFill>
              </a:rPr>
              <a:t>PRESIDENZIALIZZAZIONE</a:t>
            </a:r>
            <a:r>
              <a:rPr lang="en-IE" sz="2400" b="1" dirty="0">
                <a:solidFill>
                  <a:srgbClr val="FF0000"/>
                </a:solidFill>
              </a:rPr>
              <a:t> DI FATTO DELLA COMMISSIONE 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A3C0AF-132B-802A-6DF0-790A4B8C588C}"/>
              </a:ext>
            </a:extLst>
          </p:cNvPr>
          <p:cNvSpPr txBox="1"/>
          <p:nvPr/>
        </p:nvSpPr>
        <p:spPr>
          <a:xfrm>
            <a:off x="7644782" y="2935177"/>
            <a:ext cx="3856772" cy="646331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rgbClr val="FFFF00"/>
                </a:solidFill>
              </a:rPr>
              <a:t>MAGGIORANZE VARIABILI NEL PARLAMENTO EUROPEO? </a:t>
            </a:r>
          </a:p>
        </p:txBody>
      </p:sp>
      <p:sp>
        <p:nvSpPr>
          <p:cNvPr id="11" name="Arrow: Left-Right-Up 10">
            <a:extLst>
              <a:ext uri="{FF2B5EF4-FFF2-40B4-BE49-F238E27FC236}">
                <a16:creationId xmlns:a16="http://schemas.microsoft.com/office/drawing/2014/main" id="{B6399C43-4058-6FE1-AB68-D6E0149CC756}"/>
              </a:ext>
            </a:extLst>
          </p:cNvPr>
          <p:cNvSpPr/>
          <p:nvPr/>
        </p:nvSpPr>
        <p:spPr>
          <a:xfrm rot="10800000">
            <a:off x="4679189" y="2911842"/>
            <a:ext cx="2362598" cy="1408103"/>
          </a:xfrm>
          <a:prstGeom prst="leftRightUp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10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8" grpId="0"/>
      <p:bldP spid="19" grpId="0" animBg="1"/>
      <p:bldP spid="23" grpId="0" animBg="1"/>
      <p:bldP spid="5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5221128E-AB92-907D-786F-7C7E6ED68C62}"/>
              </a:ext>
            </a:extLst>
          </p:cNvPr>
          <p:cNvSpPr/>
          <p:nvPr/>
        </p:nvSpPr>
        <p:spPr>
          <a:xfrm>
            <a:off x="10104290" y="3013293"/>
            <a:ext cx="1740334" cy="2029487"/>
          </a:xfrm>
          <a:prstGeom prst="ellipse">
            <a:avLst/>
          </a:prstGeom>
          <a:solidFill>
            <a:schemeClr val="bg1"/>
          </a:solidFill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C1B867-6886-CE39-AECE-5685EC7E3DDC}"/>
              </a:ext>
            </a:extLst>
          </p:cNvPr>
          <p:cNvSpPr txBox="1"/>
          <p:nvPr/>
        </p:nvSpPr>
        <p:spPr>
          <a:xfrm>
            <a:off x="2637118" y="2557718"/>
            <a:ext cx="2227152" cy="95410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FFFF00"/>
                </a:solidFill>
              </a:rPr>
              <a:t>(FR e UK)</a:t>
            </a:r>
          </a:p>
          <a:p>
            <a:pPr algn="ctr"/>
            <a:r>
              <a:rPr lang="it-IT" sz="1400" b="1" dirty="0">
                <a:solidFill>
                  <a:srgbClr val="FFFF00"/>
                </a:solidFill>
              </a:rPr>
              <a:t>LO STATO SI E’ FORMATO PRIMA DELLA NAZIONE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6333E4-8072-9AB1-1F50-A23CFB3EFD5F}"/>
              </a:ext>
            </a:extLst>
          </p:cNvPr>
          <p:cNvSpPr txBox="1"/>
          <p:nvPr/>
        </p:nvSpPr>
        <p:spPr>
          <a:xfrm>
            <a:off x="215112" y="2324756"/>
            <a:ext cx="1962316" cy="1200329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b="1" dirty="0">
              <a:solidFill>
                <a:srgbClr val="FFFF00"/>
              </a:solidFill>
            </a:endParaRPr>
          </a:p>
          <a:p>
            <a:pPr algn="ctr"/>
            <a:r>
              <a:rPr lang="en-IE" b="1" dirty="0">
                <a:solidFill>
                  <a:srgbClr val="FFFF00"/>
                </a:solidFill>
              </a:rPr>
              <a:t>NAZIONALISMO </a:t>
            </a:r>
            <a:r>
              <a:rPr lang="en-IE" b="1" u="sng" dirty="0">
                <a:solidFill>
                  <a:srgbClr val="FFFF00"/>
                </a:solidFill>
              </a:rPr>
              <a:t>CIVICO</a:t>
            </a:r>
          </a:p>
          <a:p>
            <a:pPr algn="ctr"/>
            <a:endParaRPr lang="en-IE" b="1" u="sng" dirty="0">
              <a:solidFill>
                <a:srgbClr val="FFFF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CA25C9-5BC9-9A72-0286-D41CEFC66494}"/>
              </a:ext>
            </a:extLst>
          </p:cNvPr>
          <p:cNvSpPr txBox="1"/>
          <p:nvPr/>
        </p:nvSpPr>
        <p:spPr>
          <a:xfrm>
            <a:off x="5316975" y="2449994"/>
            <a:ext cx="1994638" cy="116955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SEI CITTADINO SE TI RICONOSCI NELLO STATO E NE RICONOSCI AUTORITA’ E LEGGI</a:t>
            </a:r>
            <a:endParaRPr lang="en-IE" sz="1400" dirty="0">
              <a:solidFill>
                <a:srgbClr val="FFFF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291FAA-7C3C-ECA2-46BE-13BE3B2EA3AF}"/>
              </a:ext>
            </a:extLst>
          </p:cNvPr>
          <p:cNvSpPr txBox="1"/>
          <p:nvPr/>
        </p:nvSpPr>
        <p:spPr>
          <a:xfrm>
            <a:off x="217573" y="4355751"/>
            <a:ext cx="1959855" cy="1200329"/>
          </a:xfrm>
          <a:prstGeom prst="rect">
            <a:avLst/>
          </a:prstGeom>
          <a:solidFill>
            <a:srgbClr val="FF0000"/>
          </a:solidFill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IE" b="1" dirty="0">
              <a:solidFill>
                <a:srgbClr val="FFFF00"/>
              </a:solidFill>
            </a:endParaRPr>
          </a:p>
          <a:p>
            <a:pPr algn="ctr"/>
            <a:r>
              <a:rPr lang="en-IE" b="1" dirty="0">
                <a:solidFill>
                  <a:srgbClr val="FFFF00"/>
                </a:solidFill>
              </a:rPr>
              <a:t>NAZIONALISMO </a:t>
            </a:r>
            <a:r>
              <a:rPr lang="en-IE" b="1" u="sng" dirty="0">
                <a:solidFill>
                  <a:srgbClr val="FFFF00"/>
                </a:solidFill>
              </a:rPr>
              <a:t>ETNICO</a:t>
            </a:r>
          </a:p>
          <a:p>
            <a:pPr algn="ctr"/>
            <a:endParaRPr lang="en-IE" b="1" u="sng" dirty="0">
              <a:solidFill>
                <a:srgbClr val="FFFF00"/>
              </a:solidFill>
            </a:endParaRPr>
          </a:p>
        </p:txBody>
      </p:sp>
      <p:sp>
        <p:nvSpPr>
          <p:cNvPr id="19" name="Arrow: Striped Right 18">
            <a:extLst>
              <a:ext uri="{FF2B5EF4-FFF2-40B4-BE49-F238E27FC236}">
                <a16:creationId xmlns:a16="http://schemas.microsoft.com/office/drawing/2014/main" id="{F35F6720-4429-C4DC-B2AE-8C86C52D9BE5}"/>
              </a:ext>
            </a:extLst>
          </p:cNvPr>
          <p:cNvSpPr/>
          <p:nvPr/>
        </p:nvSpPr>
        <p:spPr>
          <a:xfrm>
            <a:off x="2244343" y="4650197"/>
            <a:ext cx="339388" cy="581678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Arrow: Striped Right 20">
            <a:extLst>
              <a:ext uri="{FF2B5EF4-FFF2-40B4-BE49-F238E27FC236}">
                <a16:creationId xmlns:a16="http://schemas.microsoft.com/office/drawing/2014/main" id="{CA4CE9E5-5ACF-18DC-9415-0B29BE7857AF}"/>
              </a:ext>
            </a:extLst>
          </p:cNvPr>
          <p:cNvSpPr/>
          <p:nvPr/>
        </p:nvSpPr>
        <p:spPr>
          <a:xfrm>
            <a:off x="2244343" y="2608740"/>
            <a:ext cx="339388" cy="605370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Arrow: Striped Right 21">
            <a:extLst>
              <a:ext uri="{FF2B5EF4-FFF2-40B4-BE49-F238E27FC236}">
                <a16:creationId xmlns:a16="http://schemas.microsoft.com/office/drawing/2014/main" id="{BF50F77E-E18F-646D-F000-F47EED978801}"/>
              </a:ext>
            </a:extLst>
          </p:cNvPr>
          <p:cNvSpPr/>
          <p:nvPr/>
        </p:nvSpPr>
        <p:spPr>
          <a:xfrm>
            <a:off x="4929454" y="4650197"/>
            <a:ext cx="400895" cy="597172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Arrow: Striped Right 22">
            <a:extLst>
              <a:ext uri="{FF2B5EF4-FFF2-40B4-BE49-F238E27FC236}">
                <a16:creationId xmlns:a16="http://schemas.microsoft.com/office/drawing/2014/main" id="{6137BB91-3AE9-10C1-F581-0EDB3FE6B262}"/>
              </a:ext>
            </a:extLst>
          </p:cNvPr>
          <p:cNvSpPr/>
          <p:nvPr/>
        </p:nvSpPr>
        <p:spPr>
          <a:xfrm>
            <a:off x="4929454" y="2766372"/>
            <a:ext cx="360611" cy="536797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AD5CC6-C745-2782-D109-894A6A07D2E1}"/>
              </a:ext>
            </a:extLst>
          </p:cNvPr>
          <p:cNvSpPr txBox="1"/>
          <p:nvPr/>
        </p:nvSpPr>
        <p:spPr>
          <a:xfrm>
            <a:off x="760525" y="450255"/>
            <a:ext cx="1039138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>
                <a:solidFill>
                  <a:srgbClr val="FF0000"/>
                </a:solidFill>
              </a:rPr>
              <a:t>L’EMERSIONE DI DUE TIPI DI NAZIONALISMO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6D3EBB-5424-399F-973C-2F4293255B21}"/>
              </a:ext>
            </a:extLst>
          </p:cNvPr>
          <p:cNvSpPr txBox="1"/>
          <p:nvPr/>
        </p:nvSpPr>
        <p:spPr>
          <a:xfrm>
            <a:off x="5360317" y="4427431"/>
            <a:ext cx="1884155" cy="116955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SEI CITTADINO SE APPARTIENI AD UNA MEDESIMA ETNIA E MEDESIMO SANGUE</a:t>
            </a:r>
            <a:endParaRPr lang="en-IE" sz="1400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849D24-8704-FE14-C114-ED88DD386092}"/>
              </a:ext>
            </a:extLst>
          </p:cNvPr>
          <p:cNvSpPr txBox="1"/>
          <p:nvPr/>
        </p:nvSpPr>
        <p:spPr>
          <a:xfrm>
            <a:off x="2633427" y="4571704"/>
            <a:ext cx="2227152" cy="73866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FFFF00"/>
                </a:solidFill>
              </a:rPr>
              <a:t>(IT e DE)</a:t>
            </a:r>
          </a:p>
          <a:p>
            <a:pPr algn="ctr"/>
            <a:r>
              <a:rPr lang="it-IT" sz="1400" b="1" dirty="0">
                <a:solidFill>
                  <a:srgbClr val="FFFF00"/>
                </a:solidFill>
              </a:rPr>
              <a:t>LA NAZIONE C’ERA PRIMA DELLO STATO</a:t>
            </a:r>
            <a:endParaRPr lang="en-IE" sz="1400" b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EFFC11-11E0-418C-CB02-E6496C65E73E}"/>
              </a:ext>
            </a:extLst>
          </p:cNvPr>
          <p:cNvSpPr txBox="1"/>
          <p:nvPr/>
        </p:nvSpPr>
        <p:spPr>
          <a:xfrm>
            <a:off x="6741984" y="5763630"/>
            <a:ext cx="1416121" cy="5539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</a:rPr>
              <a:t>DEGENERAZIONE IN FASCISMI E NAZISMO</a:t>
            </a:r>
            <a:endParaRPr lang="en-IE" sz="10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21083C-AB30-00CA-26A0-1589FA08BE1B}"/>
              </a:ext>
            </a:extLst>
          </p:cNvPr>
          <p:cNvSpPr txBox="1"/>
          <p:nvPr/>
        </p:nvSpPr>
        <p:spPr>
          <a:xfrm>
            <a:off x="7833746" y="2578951"/>
            <a:ext cx="1681270" cy="95410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MENO INCLINI A DEGENERARE IN FASCISMI E NAZISMO</a:t>
            </a:r>
            <a:endParaRPr lang="en-IE" sz="1400" dirty="0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340C6C-1CD1-9358-532D-C07D64B8BDDA}"/>
              </a:ext>
            </a:extLst>
          </p:cNvPr>
          <p:cNvSpPr txBox="1"/>
          <p:nvPr/>
        </p:nvSpPr>
        <p:spPr>
          <a:xfrm>
            <a:off x="7744210" y="4548388"/>
            <a:ext cx="1605856" cy="73866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FFFF00"/>
                </a:solidFill>
              </a:rPr>
              <a:t>PAESI DELL’EST EUROPEO OGGI?</a:t>
            </a:r>
            <a:endParaRPr lang="en-IE" sz="1400" dirty="0">
              <a:solidFill>
                <a:srgbClr val="FFFF00"/>
              </a:solidFill>
            </a:endParaRPr>
          </a:p>
        </p:txBody>
      </p:sp>
      <p:sp>
        <p:nvSpPr>
          <p:cNvPr id="15" name="Arrow: Striped Right 14">
            <a:extLst>
              <a:ext uri="{FF2B5EF4-FFF2-40B4-BE49-F238E27FC236}">
                <a16:creationId xmlns:a16="http://schemas.microsoft.com/office/drawing/2014/main" id="{9E57D3C5-D283-5921-EA4F-35550F0D15CF}"/>
              </a:ext>
            </a:extLst>
          </p:cNvPr>
          <p:cNvSpPr/>
          <p:nvPr/>
        </p:nvSpPr>
        <p:spPr>
          <a:xfrm>
            <a:off x="7285924" y="4664891"/>
            <a:ext cx="400895" cy="597172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Arrow: Striped Right 15">
            <a:extLst>
              <a:ext uri="{FF2B5EF4-FFF2-40B4-BE49-F238E27FC236}">
                <a16:creationId xmlns:a16="http://schemas.microsoft.com/office/drawing/2014/main" id="{6FF38FED-DF99-253B-2360-45C2ADFC7F74}"/>
              </a:ext>
            </a:extLst>
          </p:cNvPr>
          <p:cNvSpPr/>
          <p:nvPr/>
        </p:nvSpPr>
        <p:spPr>
          <a:xfrm>
            <a:off x="7373788" y="2697091"/>
            <a:ext cx="400895" cy="597172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Arrow: Bent-Up 19">
            <a:extLst>
              <a:ext uri="{FF2B5EF4-FFF2-40B4-BE49-F238E27FC236}">
                <a16:creationId xmlns:a16="http://schemas.microsoft.com/office/drawing/2014/main" id="{77ABB796-3A49-AF28-3661-D0821276C37D}"/>
              </a:ext>
            </a:extLst>
          </p:cNvPr>
          <p:cNvSpPr/>
          <p:nvPr/>
        </p:nvSpPr>
        <p:spPr>
          <a:xfrm rot="5400000">
            <a:off x="6217473" y="5618623"/>
            <a:ext cx="523220" cy="525801"/>
          </a:xfrm>
          <a:prstGeom prst="bentUpArrow">
            <a:avLst>
              <a:gd name="adj1" fmla="val 25000"/>
              <a:gd name="adj2" fmla="val 27703"/>
              <a:gd name="adj3" fmla="val 25000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2095E320-833A-7699-4540-2D49EAD63DEB}"/>
              </a:ext>
            </a:extLst>
          </p:cNvPr>
          <p:cNvSpPr/>
          <p:nvPr/>
        </p:nvSpPr>
        <p:spPr>
          <a:xfrm>
            <a:off x="9574079" y="2393061"/>
            <a:ext cx="400336" cy="3051157"/>
          </a:xfrm>
          <a:prstGeom prst="rightBrac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B1731D-31B3-35D4-263B-A5376D1B69DC}"/>
              </a:ext>
            </a:extLst>
          </p:cNvPr>
          <p:cNvSpPr txBox="1"/>
          <p:nvPr/>
        </p:nvSpPr>
        <p:spPr>
          <a:xfrm>
            <a:off x="10188587" y="3254327"/>
            <a:ext cx="157174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u="sng" dirty="0">
                <a:solidFill>
                  <a:schemeClr val="tx1">
                    <a:lumMod val="50000"/>
                  </a:schemeClr>
                </a:solidFill>
              </a:rPr>
              <a:t>ENTRAMBE</a:t>
            </a:r>
            <a:r>
              <a:rPr lang="it-IT" sz="1200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it-IT" sz="1200" dirty="0">
                <a:solidFill>
                  <a:schemeClr val="tx1">
                    <a:lumMod val="50000"/>
                  </a:schemeClr>
                </a:solidFill>
              </a:rPr>
              <a:t>LE FORME DI NAZIONALISMO SONO</a:t>
            </a:r>
            <a:r>
              <a:rPr lang="it-IT" sz="12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it-IT" sz="1200" b="1" dirty="0">
                <a:solidFill>
                  <a:schemeClr val="tx1">
                    <a:lumMod val="50000"/>
                  </a:schemeClr>
                </a:solidFill>
              </a:rPr>
              <a:t>AVVERSE A SOLUZIONI SOVRANAZIONALI PER LA UE</a:t>
            </a:r>
            <a:endParaRPr lang="en-IE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562DD-39D8-E220-E2AB-B963876A9127}"/>
              </a:ext>
            </a:extLst>
          </p:cNvPr>
          <p:cNvSpPr txBox="1"/>
          <p:nvPr/>
        </p:nvSpPr>
        <p:spPr>
          <a:xfrm>
            <a:off x="5842192" y="2161529"/>
            <a:ext cx="94420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dirty="0">
                <a:solidFill>
                  <a:srgbClr val="FFFF00"/>
                </a:solidFill>
              </a:rPr>
              <a:t>IUS SOLI</a:t>
            </a:r>
            <a:endParaRPr lang="es-ES" sz="1200" dirty="0">
              <a:solidFill>
                <a:srgbClr val="FF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AA30B0-B6D0-AF04-074A-3ADEFCE055E6}"/>
              </a:ext>
            </a:extLst>
          </p:cNvPr>
          <p:cNvSpPr txBox="1"/>
          <p:nvPr/>
        </p:nvSpPr>
        <p:spPr>
          <a:xfrm>
            <a:off x="5630234" y="4150432"/>
            <a:ext cx="1368120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200" dirty="0">
                <a:solidFill>
                  <a:srgbClr val="FFFF00"/>
                </a:solidFill>
              </a:rPr>
              <a:t>IUS SANGUINIS</a:t>
            </a:r>
            <a:endParaRPr lang="es-E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9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3" grpId="0" animBg="1"/>
      <p:bldP spid="4" grpId="0" animBg="1"/>
      <p:bldP spid="5" grpId="0" animBg="1"/>
      <p:bldP spid="6" grpId="0" animBg="1"/>
      <p:bldP spid="11" grpId="0" animBg="1"/>
      <p:bldP spid="15" grpId="0" animBg="1"/>
      <p:bldP spid="16" grpId="0" animBg="1"/>
      <p:bldP spid="20" grpId="0" animBg="1"/>
      <p:bldP spid="24" grpId="0" animBg="1"/>
      <p:bldP spid="25" grpId="0"/>
      <p:bldP spid="8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9517" y="2268898"/>
            <a:ext cx="107529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1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E L’ITALIA,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800" b="1" i="1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IN QUESTO NUOVO CONTESTO?</a:t>
            </a:r>
            <a:endParaRPr kumimoji="0" lang="it-IT" sz="48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185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12191</TotalTime>
  <Words>642</Words>
  <Application>Microsoft Office PowerPoint</Application>
  <PresentationFormat>Widescreen</PresentationFormat>
  <Paragraphs>117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GIORDANI Alessandro (COMM)</dc:creator>
  <cp:lastModifiedBy>GIORDANI Alessandro (COMM)</cp:lastModifiedBy>
  <cp:revision>216</cp:revision>
  <dcterms:created xsi:type="dcterms:W3CDTF">2023-08-09T12:50:51Z</dcterms:created>
  <dcterms:modified xsi:type="dcterms:W3CDTF">2024-10-12T22:01:41Z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2023-10-24T08:56:11Z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686bff68-d569-4bf7-b313-9fd4a43a6dc1</vt:lpwstr>
  </property>
  <property fmtid="{D5CDD505-2E9C-101B-9397-08002B2CF9AE}" pid="8" name="MSIP_Label_6bd9ddd1-4d20-43f6-abfa-fc3c07406f94_ContentBits">
    <vt:lpwstr>0</vt:lpwstr>
  </property>
</Properties>
</file>