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9" r:id="rId4"/>
    <p:sldId id="260" r:id="rId5"/>
    <p:sldId id="268" r:id="rId6"/>
    <p:sldId id="269" r:id="rId7"/>
    <p:sldId id="265" r:id="rId8"/>
  </p:sldIdLst>
  <p:sldSz cx="18288000" cy="10287000"/>
  <p:notesSz cx="6858000" cy="9144000"/>
  <p:embeddedFontLst>
    <p:embeddedFont>
      <p:font typeface="Anton" panose="020B0604020202020204" charset="0"/>
      <p:regular r:id="rId10"/>
    </p:embeddedFont>
    <p:embeddedFont>
      <p:font typeface="Inter Bold" panose="020B0604020202020204" charset="0"/>
      <p:regular r:id="rId11"/>
    </p:embeddedFont>
    <p:embeddedFont>
      <p:font typeface="Inter Semi-Bold" panose="020B0604020202020204" charset="0"/>
      <p:regular r:id="rId12"/>
    </p:embeddedFont>
    <p:embeddedFont>
      <p:font typeface="Inter" panose="020B0604020202020204" charset="0"/>
      <p:regular r:id="rId13"/>
    </p:embeddedFont>
    <p:embeddedFont>
      <p:font typeface="Calibri" panose="020F0502020204030204" pitchFamily="34" charset="0"/>
      <p:regular r:id="rId14"/>
      <p:bold r:id="rId15"/>
      <p:italic r:id="rId16"/>
      <p:boldItalic r:id="rId1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44" d="100"/>
          <a:sy n="44" d="100"/>
        </p:scale>
        <p:origin x="660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B04CD4-4D6A-4F60-94CE-1C361D202480}" type="datetimeFigureOut">
              <a:rPr lang="it-IT" smtClean="0"/>
              <a:t>24/10/2024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AB7A9D-2341-4839-B5F5-94FA0B2FB0F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37601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AB7A9D-2341-4839-B5F5-94FA0B2FB0FB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676897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AB7A9D-2341-4839-B5F5-94FA0B2FB0FB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50488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AB7A9D-2341-4839-B5F5-94FA0B2FB0FB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80434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4.svg"/><Relationship Id="rId7" Type="http://schemas.openxmlformats.org/officeDocument/2006/relationships/image" Target="../media/image8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6.svg"/><Relationship Id="rId4" Type="http://schemas.openxmlformats.org/officeDocument/2006/relationships/image" Target="../media/image4.png"/><Relationship Id="rId9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0" y="2126011"/>
            <a:ext cx="18288000" cy="0"/>
          </a:xfrm>
          <a:prstGeom prst="line">
            <a:avLst/>
          </a:prstGeom>
          <a:ln w="28575" cap="flat">
            <a:solidFill>
              <a:srgbClr val="004AAD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" name="Freeform 3"/>
          <p:cNvSpPr/>
          <p:nvPr/>
        </p:nvSpPr>
        <p:spPr>
          <a:xfrm>
            <a:off x="8196978" y="207870"/>
            <a:ext cx="2364347" cy="1641660"/>
          </a:xfrm>
          <a:custGeom>
            <a:avLst/>
            <a:gdLst/>
            <a:ahLst/>
            <a:cxnLst/>
            <a:rect l="l" t="t" r="r" b="b"/>
            <a:pathLst>
              <a:path w="2364347" h="1641660">
                <a:moveTo>
                  <a:pt x="0" y="0"/>
                </a:moveTo>
                <a:lnTo>
                  <a:pt x="2364347" y="0"/>
                </a:lnTo>
                <a:lnTo>
                  <a:pt x="2364347" y="1641660"/>
                </a:lnTo>
                <a:lnTo>
                  <a:pt x="0" y="164166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609600" y="2461669"/>
            <a:ext cx="16649700" cy="6876760"/>
            <a:chOff x="0" y="0"/>
            <a:chExt cx="4274726" cy="1713653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4274726" cy="1713653"/>
            </a:xfrm>
            <a:custGeom>
              <a:avLst/>
              <a:gdLst/>
              <a:ahLst/>
              <a:cxnLst/>
              <a:rect l="l" t="t" r="r" b="b"/>
              <a:pathLst>
                <a:path w="4274726" h="1713653">
                  <a:moveTo>
                    <a:pt x="0" y="0"/>
                  </a:moveTo>
                  <a:lnTo>
                    <a:pt x="4274726" y="0"/>
                  </a:lnTo>
                  <a:lnTo>
                    <a:pt x="4274726" y="1713653"/>
                  </a:lnTo>
                  <a:lnTo>
                    <a:pt x="0" y="1713653"/>
                  </a:lnTo>
                  <a:close/>
                </a:path>
              </a:pathLst>
            </a:custGeom>
            <a:solidFill>
              <a:srgbClr val="004AAD"/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0" y="-38100"/>
              <a:ext cx="4274726" cy="175175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449312" y="3269690"/>
            <a:ext cx="11646024" cy="58092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679"/>
              </a:lnSpc>
            </a:pPr>
            <a:r>
              <a:rPr lang="en-US" sz="8509" spc="425" dirty="0" smtClean="0">
                <a:solidFill>
                  <a:srgbClr val="FFFFFF"/>
                </a:solidFill>
                <a:latin typeface="Anton"/>
                <a:ea typeface="Anton"/>
                <a:cs typeface="Anton"/>
                <a:sym typeface="Anton"/>
              </a:rPr>
              <a:t>BELC:</a:t>
            </a:r>
            <a:endParaRPr lang="en-US" sz="8509" spc="425" dirty="0">
              <a:solidFill>
                <a:srgbClr val="FFFFFF"/>
              </a:solidFill>
              <a:latin typeface="Anton"/>
              <a:ea typeface="Anton"/>
              <a:cs typeface="Anton"/>
              <a:sym typeface="Anton"/>
            </a:endParaRPr>
          </a:p>
          <a:p>
            <a:pPr algn="ctr">
              <a:lnSpc>
                <a:spcPts val="12206"/>
              </a:lnSpc>
            </a:pPr>
            <a:r>
              <a:rPr lang="en-US" sz="7309" spc="592" dirty="0" smtClean="0">
                <a:solidFill>
                  <a:srgbClr val="FFFFFF"/>
                </a:solidFill>
                <a:latin typeface="Anton"/>
                <a:ea typeface="Anton"/>
                <a:cs typeface="Anton"/>
                <a:sym typeface="Anton"/>
              </a:rPr>
              <a:t>ALLEANZA TRA </a:t>
            </a:r>
            <a:r>
              <a:rPr lang="en-US" sz="7309" spc="592" dirty="0" smtClean="0">
                <a:solidFill>
                  <a:srgbClr val="FFFFFF"/>
                </a:solidFill>
                <a:latin typeface="Anton"/>
                <a:ea typeface="Anton"/>
                <a:cs typeface="Anton"/>
                <a:sym typeface="Anton"/>
              </a:rPr>
              <a:t>DUE LIVELLI </a:t>
            </a:r>
            <a:r>
              <a:rPr lang="en-US" sz="7309" spc="592" dirty="0">
                <a:solidFill>
                  <a:srgbClr val="FFFFFF"/>
                </a:solidFill>
                <a:latin typeface="Anton"/>
                <a:ea typeface="Anton"/>
                <a:cs typeface="Anton"/>
                <a:sym typeface="Anton"/>
              </a:rPr>
              <a:t>D</a:t>
            </a:r>
            <a:r>
              <a:rPr lang="en-US" sz="7309" spc="592" dirty="0" smtClean="0">
                <a:solidFill>
                  <a:srgbClr val="FFFFFF"/>
                </a:solidFill>
                <a:latin typeface="Anton"/>
                <a:ea typeface="Anton"/>
                <a:cs typeface="Anton"/>
                <a:sym typeface="Anton"/>
              </a:rPr>
              <a:t>I GOVERNANCE:CENTRALE E LOCALE </a:t>
            </a:r>
            <a:endParaRPr lang="en-US" sz="7309" spc="592" dirty="0">
              <a:solidFill>
                <a:srgbClr val="FFFFFF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3911684" y="2216860"/>
            <a:ext cx="10464632" cy="5001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19"/>
              </a:lnSpc>
              <a:spcBef>
                <a:spcPct val="0"/>
              </a:spcBef>
            </a:pPr>
            <a:r>
              <a:rPr lang="en-US" sz="2799" b="1" spc="-173" dirty="0">
                <a:solidFill>
                  <a:srgbClr val="004AAD"/>
                </a:solidFill>
                <a:latin typeface="Inter Bold"/>
                <a:ea typeface="Inter Bold"/>
                <a:cs typeface="Inter Bold"/>
                <a:sym typeface="Inter Bold"/>
              </a:rPr>
              <a:t>RIUNIONE </a:t>
            </a:r>
            <a:r>
              <a:rPr lang="en-US" sz="2799" b="1" spc="-173" dirty="0" smtClean="0">
                <a:solidFill>
                  <a:srgbClr val="004AAD"/>
                </a:solidFill>
                <a:latin typeface="Inter Bold"/>
                <a:ea typeface="Inter Bold"/>
                <a:cs typeface="Inter Bold"/>
                <a:sym typeface="Inter Bold"/>
              </a:rPr>
              <a:t>ANNUALE DELLE </a:t>
            </a:r>
            <a:r>
              <a:rPr lang="en-US" sz="2799" b="1" spc="-173" dirty="0">
                <a:solidFill>
                  <a:srgbClr val="004AAD"/>
                </a:solidFill>
                <a:latin typeface="Inter Bold"/>
                <a:ea typeface="Inter Bold"/>
                <a:cs typeface="Inter Bold"/>
                <a:sym typeface="Inter Bold"/>
              </a:rPr>
              <a:t>RETI EUROPE DIRECT - CATANIA 2024</a:t>
            </a:r>
          </a:p>
        </p:txBody>
      </p:sp>
      <p:sp>
        <p:nvSpPr>
          <p:cNvPr id="9" name="Freeform 9"/>
          <p:cNvSpPr/>
          <p:nvPr/>
        </p:nvSpPr>
        <p:spPr>
          <a:xfrm>
            <a:off x="12095335" y="3543299"/>
            <a:ext cx="4468195" cy="5575217"/>
          </a:xfrm>
          <a:custGeom>
            <a:avLst/>
            <a:gdLst/>
            <a:ahLst/>
            <a:cxnLst/>
            <a:rect l="l" t="t" r="r" b="b"/>
            <a:pathLst>
              <a:path w="5639974" h="6066704">
                <a:moveTo>
                  <a:pt x="0" y="0"/>
                </a:moveTo>
                <a:lnTo>
                  <a:pt x="5639974" y="0"/>
                </a:lnTo>
                <a:lnTo>
                  <a:pt x="5639974" y="6066704"/>
                </a:lnTo>
                <a:lnTo>
                  <a:pt x="0" y="606670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93" b="-11168"/>
            </a:stretch>
          </a:blipFill>
        </p:spPr>
      </p:sp>
      <p:sp>
        <p:nvSpPr>
          <p:cNvPr id="10" name="TextBox 10"/>
          <p:cNvSpPr txBox="1"/>
          <p:nvPr/>
        </p:nvSpPr>
        <p:spPr>
          <a:xfrm>
            <a:off x="6678115" y="9414629"/>
            <a:ext cx="4931770" cy="10002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19"/>
              </a:lnSpc>
              <a:spcBef>
                <a:spcPct val="0"/>
              </a:spcBef>
            </a:pPr>
            <a:r>
              <a:rPr lang="en-US" sz="2799" b="1" spc="-173" dirty="0" smtClean="0">
                <a:solidFill>
                  <a:srgbClr val="004AAD"/>
                </a:solidFill>
                <a:latin typeface="Inter Bold"/>
                <a:ea typeface="Inter Bold"/>
                <a:cs typeface="Inter Bold"/>
                <a:sym typeface="Inter Bold"/>
              </a:rPr>
              <a:t>RITALBA MAZZARA  </a:t>
            </a:r>
            <a:r>
              <a:rPr lang="en-US" b="1" spc="-173" dirty="0" smtClean="0">
                <a:solidFill>
                  <a:srgbClr val="004AAD"/>
                </a:solidFill>
                <a:latin typeface="Inter Bold"/>
                <a:ea typeface="Inter Bold"/>
                <a:cs typeface="Inter Bold"/>
                <a:sym typeface="Inter Bold"/>
              </a:rPr>
              <a:t>RITALBA.MAZZARA@EC.EUROPA.EU</a:t>
            </a:r>
            <a:r>
              <a:rPr lang="en-US" sz="2799" b="1" spc="-173" dirty="0" smtClean="0">
                <a:solidFill>
                  <a:srgbClr val="004AAD"/>
                </a:solidFill>
                <a:latin typeface="Inter Bold"/>
                <a:ea typeface="Inter Bold"/>
                <a:cs typeface="Inter Bold"/>
                <a:sym typeface="Inter Bold"/>
              </a:rPr>
              <a:t> </a:t>
            </a:r>
            <a:endParaRPr lang="en-US" sz="2799" b="1" spc="-173" dirty="0">
              <a:solidFill>
                <a:srgbClr val="004AAD"/>
              </a:solidFill>
              <a:latin typeface="Inter Bold"/>
              <a:ea typeface="Inter Bold"/>
              <a:cs typeface="Inter Bold"/>
              <a:sym typeface="Inter 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flipV="1">
            <a:off x="1014413" y="0"/>
            <a:ext cx="0" cy="10287000"/>
          </a:xfrm>
          <a:prstGeom prst="line">
            <a:avLst/>
          </a:prstGeom>
          <a:ln w="28575" cap="flat">
            <a:solidFill>
              <a:srgbClr val="004AAD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" name="AutoShape 3"/>
          <p:cNvSpPr/>
          <p:nvPr/>
        </p:nvSpPr>
        <p:spPr>
          <a:xfrm flipV="1">
            <a:off x="17230725" y="1028700"/>
            <a:ext cx="0" cy="8215312"/>
          </a:xfrm>
          <a:prstGeom prst="line">
            <a:avLst/>
          </a:prstGeom>
          <a:ln w="28575" cap="flat">
            <a:solidFill>
              <a:srgbClr val="004AAD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4" name="AutoShape 4"/>
          <p:cNvSpPr/>
          <p:nvPr/>
        </p:nvSpPr>
        <p:spPr>
          <a:xfrm flipV="1">
            <a:off x="17245012" y="0"/>
            <a:ext cx="0" cy="10287000"/>
          </a:xfrm>
          <a:prstGeom prst="line">
            <a:avLst/>
          </a:prstGeom>
          <a:ln w="28575" cap="flat">
            <a:solidFill>
              <a:srgbClr val="004AAD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5" name="AutoShape 5"/>
          <p:cNvSpPr/>
          <p:nvPr/>
        </p:nvSpPr>
        <p:spPr>
          <a:xfrm>
            <a:off x="0" y="1042988"/>
            <a:ext cx="18288000" cy="0"/>
          </a:xfrm>
          <a:prstGeom prst="line">
            <a:avLst/>
          </a:prstGeom>
          <a:ln w="28575" cap="flat">
            <a:solidFill>
              <a:srgbClr val="004AAD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6" name="AutoShape 6"/>
          <p:cNvSpPr/>
          <p:nvPr/>
        </p:nvSpPr>
        <p:spPr>
          <a:xfrm>
            <a:off x="0" y="9272588"/>
            <a:ext cx="18288000" cy="0"/>
          </a:xfrm>
          <a:prstGeom prst="line">
            <a:avLst/>
          </a:prstGeom>
          <a:ln w="28575" cap="flat">
            <a:solidFill>
              <a:srgbClr val="004AAD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7" name="Freeform 7"/>
          <p:cNvSpPr/>
          <p:nvPr/>
        </p:nvSpPr>
        <p:spPr>
          <a:xfrm>
            <a:off x="1548849" y="4945657"/>
            <a:ext cx="1534274" cy="1534274"/>
          </a:xfrm>
          <a:custGeom>
            <a:avLst/>
            <a:gdLst/>
            <a:ahLst/>
            <a:cxnLst/>
            <a:rect l="l" t="t" r="r" b="b"/>
            <a:pathLst>
              <a:path w="1534274" h="1534274">
                <a:moveTo>
                  <a:pt x="0" y="0"/>
                </a:moveTo>
                <a:lnTo>
                  <a:pt x="1534274" y="0"/>
                </a:lnTo>
                <a:lnTo>
                  <a:pt x="1534274" y="1534274"/>
                </a:lnTo>
                <a:lnTo>
                  <a:pt x="0" y="153427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9350573" y="4945657"/>
            <a:ext cx="1596881" cy="1596881"/>
          </a:xfrm>
          <a:custGeom>
            <a:avLst/>
            <a:gdLst/>
            <a:ahLst/>
            <a:cxnLst/>
            <a:rect l="l" t="t" r="r" b="b"/>
            <a:pathLst>
              <a:path w="1596881" h="1596881">
                <a:moveTo>
                  <a:pt x="0" y="0"/>
                </a:moveTo>
                <a:lnTo>
                  <a:pt x="1596880" y="0"/>
                </a:lnTo>
                <a:lnTo>
                  <a:pt x="1596880" y="1596880"/>
                </a:lnTo>
                <a:lnTo>
                  <a:pt x="0" y="15968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9" name="TextBox 9"/>
          <p:cNvSpPr txBox="1"/>
          <p:nvPr/>
        </p:nvSpPr>
        <p:spPr>
          <a:xfrm>
            <a:off x="1548849" y="1593869"/>
            <a:ext cx="7592174" cy="25873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9995"/>
              </a:lnSpc>
            </a:pPr>
            <a:r>
              <a:rPr lang="en-US" sz="10199" spc="-295" dirty="0" smtClean="0">
                <a:solidFill>
                  <a:srgbClr val="E7DC1A"/>
                </a:solidFill>
                <a:latin typeface="Anton"/>
                <a:ea typeface="Anton"/>
                <a:cs typeface="Anton"/>
                <a:sym typeface="Anton"/>
              </a:rPr>
              <a:t>STATO DELL’ARTE</a:t>
            </a:r>
          </a:p>
          <a:p>
            <a:pPr algn="l">
              <a:lnSpc>
                <a:spcPts val="9995"/>
              </a:lnSpc>
            </a:pPr>
            <a:endParaRPr lang="en-US" sz="10199" spc="-295" dirty="0">
              <a:solidFill>
                <a:srgbClr val="E7DC1A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10" name="Freeform 10"/>
          <p:cNvSpPr/>
          <p:nvPr/>
        </p:nvSpPr>
        <p:spPr>
          <a:xfrm>
            <a:off x="9350573" y="1374794"/>
            <a:ext cx="1534274" cy="1534274"/>
          </a:xfrm>
          <a:custGeom>
            <a:avLst/>
            <a:gdLst/>
            <a:ahLst/>
            <a:cxnLst/>
            <a:rect l="l" t="t" r="r" b="b"/>
            <a:pathLst>
              <a:path w="1534274" h="1534274">
                <a:moveTo>
                  <a:pt x="0" y="0"/>
                </a:moveTo>
                <a:lnTo>
                  <a:pt x="1534273" y="0"/>
                </a:lnTo>
                <a:lnTo>
                  <a:pt x="1534273" y="1534274"/>
                </a:lnTo>
                <a:lnTo>
                  <a:pt x="0" y="153427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=""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grpSp>
        <p:nvGrpSpPr>
          <p:cNvPr id="11" name="Group 11"/>
          <p:cNvGrpSpPr/>
          <p:nvPr/>
        </p:nvGrpSpPr>
        <p:grpSpPr>
          <a:xfrm>
            <a:off x="9134254" y="3021251"/>
            <a:ext cx="7928398" cy="1538883"/>
            <a:chOff x="-18583" y="472068"/>
            <a:chExt cx="10571197" cy="2051846"/>
          </a:xfrm>
        </p:grpSpPr>
        <p:sp>
          <p:nvSpPr>
            <p:cNvPr id="12" name="TextBox 12"/>
            <p:cNvSpPr txBox="1"/>
            <p:nvPr/>
          </p:nvSpPr>
          <p:spPr>
            <a:xfrm>
              <a:off x="-18583" y="472068"/>
              <a:ext cx="10571197" cy="2051846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l">
                <a:lnSpc>
                  <a:spcPts val="2957"/>
                </a:lnSpc>
              </a:pPr>
              <a:r>
                <a:rPr lang="en-US" sz="2899" b="1" spc="-89" dirty="0" smtClean="0">
                  <a:solidFill>
                    <a:srgbClr val="004AAD"/>
                  </a:solidFill>
                  <a:latin typeface="Inter Semi-Bold"/>
                  <a:ea typeface="Inter Semi-Bold"/>
                  <a:cs typeface="Inter Semi-Bold"/>
                  <a:sym typeface="Inter Semi-Bold"/>
                </a:rPr>
                <a:t>260 Consiglieri</a:t>
              </a:r>
            </a:p>
            <a:p>
              <a:pPr algn="l">
                <a:lnSpc>
                  <a:spcPts val="2957"/>
                </a:lnSpc>
              </a:pPr>
              <a:r>
                <a:rPr lang="en-US" sz="2899" b="1" spc="-89" dirty="0" err="1" smtClean="0">
                  <a:solidFill>
                    <a:srgbClr val="004AAD"/>
                  </a:solidFill>
                  <a:latin typeface="Inter Semi-Bold"/>
                  <a:ea typeface="Inter Semi-Bold"/>
                  <a:cs typeface="Inter Semi-Bold"/>
                  <a:sym typeface="Inter Semi-Bold"/>
                </a:rPr>
                <a:t>Regioni</a:t>
              </a:r>
              <a:r>
                <a:rPr lang="en-US" sz="2899" b="1" spc="-89" dirty="0" smtClean="0">
                  <a:solidFill>
                    <a:srgbClr val="004AAD"/>
                  </a:solidFill>
                  <a:latin typeface="Inter Semi-Bold"/>
                  <a:ea typeface="Inter Semi-Bold"/>
                  <a:cs typeface="Inter Semi-Bold"/>
                  <a:sym typeface="Inter Semi-Bold"/>
                </a:rPr>
                <a:t> con </a:t>
              </a:r>
              <a:r>
                <a:rPr lang="en-US" sz="2899" b="1" spc="-89" dirty="0" err="1" smtClean="0">
                  <a:solidFill>
                    <a:srgbClr val="004AAD"/>
                  </a:solidFill>
                  <a:latin typeface="Inter Semi-Bold"/>
                  <a:ea typeface="Inter Semi-Bold"/>
                  <a:cs typeface="Inter Semi-Bold"/>
                  <a:sym typeface="Inter Semi-Bold"/>
                </a:rPr>
                <a:t>più</a:t>
              </a:r>
              <a:r>
                <a:rPr lang="en-US" sz="2899" b="1" spc="-89" dirty="0" smtClean="0">
                  <a:solidFill>
                    <a:srgbClr val="004AAD"/>
                  </a:solidFill>
                  <a:latin typeface="Inter Semi-Bold"/>
                  <a:ea typeface="Inter Semi-Bold"/>
                  <a:cs typeface="Inter Semi-Bold"/>
                  <a:sym typeface="Inter Semi-Bold"/>
                </a:rPr>
                <a:t> alto </a:t>
              </a:r>
              <a:r>
                <a:rPr lang="en-US" sz="2899" b="1" spc="-89" dirty="0" err="1" smtClean="0">
                  <a:solidFill>
                    <a:srgbClr val="004AAD"/>
                  </a:solidFill>
                  <a:latin typeface="Inter Semi-Bold"/>
                  <a:ea typeface="Inter Semi-Bold"/>
                  <a:cs typeface="Inter Semi-Bold"/>
                  <a:sym typeface="Inter Semi-Bold"/>
                </a:rPr>
                <a:t>numero</a:t>
              </a:r>
              <a:r>
                <a:rPr lang="en-US" sz="2899" b="1" spc="-89" dirty="0" smtClean="0">
                  <a:solidFill>
                    <a:srgbClr val="004AAD"/>
                  </a:solidFill>
                  <a:latin typeface="Inter Semi-Bold"/>
                  <a:ea typeface="Inter Semi-Bold"/>
                  <a:cs typeface="Inter Semi-Bold"/>
                  <a:sym typeface="Inter Semi-Bold"/>
                </a:rPr>
                <a:t> di BELC: Campania, Calabria, Lazio, </a:t>
              </a:r>
              <a:r>
                <a:rPr lang="en-US" sz="2899" b="1" spc="-89" dirty="0" err="1" smtClean="0">
                  <a:solidFill>
                    <a:srgbClr val="004AAD"/>
                  </a:solidFill>
                  <a:latin typeface="Inter Semi-Bold"/>
                  <a:ea typeface="Inter Semi-Bold"/>
                  <a:cs typeface="Inter Semi-Bold"/>
                  <a:sym typeface="Inter Semi-Bold"/>
                </a:rPr>
                <a:t>Lombardia</a:t>
              </a:r>
              <a:r>
                <a:rPr lang="en-US" sz="2899" b="1" spc="-89" dirty="0" smtClean="0">
                  <a:solidFill>
                    <a:srgbClr val="004AAD"/>
                  </a:solidFill>
                  <a:latin typeface="Inter Semi-Bold"/>
                  <a:ea typeface="Inter Semi-Bold"/>
                  <a:cs typeface="Inter Semi-Bold"/>
                  <a:sym typeface="Inter Semi-Bold"/>
                </a:rPr>
                <a:t>, Veneto</a:t>
              </a:r>
            </a:p>
            <a:p>
              <a:pPr algn="l">
                <a:lnSpc>
                  <a:spcPts val="2957"/>
                </a:lnSpc>
              </a:pPr>
              <a:r>
                <a:rPr lang="en-US" sz="2899" b="1" spc="-89" dirty="0" err="1" smtClean="0">
                  <a:solidFill>
                    <a:srgbClr val="004AAD"/>
                  </a:solidFill>
                  <a:latin typeface="Inter Semi-Bold"/>
                  <a:ea typeface="Inter Semi-Bold"/>
                  <a:cs typeface="Inter Semi-Bold"/>
                  <a:sym typeface="Inter Semi-Bold"/>
                </a:rPr>
                <a:t>Visite</a:t>
              </a:r>
              <a:r>
                <a:rPr lang="en-US" sz="2899" b="1" spc="-89" dirty="0" smtClean="0">
                  <a:solidFill>
                    <a:srgbClr val="004AAD"/>
                  </a:solidFill>
                  <a:latin typeface="Inter Semi-Bold"/>
                  <a:ea typeface="Inter Semi-Bold"/>
                  <a:cs typeface="Inter Semi-Bold"/>
                  <a:sym typeface="Inter Semi-Bold"/>
                </a:rPr>
                <a:t> </a:t>
              </a:r>
              <a:r>
                <a:rPr lang="en-US" sz="2899" b="1" spc="-89" dirty="0" err="1" smtClean="0">
                  <a:solidFill>
                    <a:srgbClr val="004AAD"/>
                  </a:solidFill>
                  <a:latin typeface="Inter Semi-Bold"/>
                  <a:ea typeface="Inter Semi-Bold"/>
                  <a:cs typeface="Inter Semi-Bold"/>
                  <a:sym typeface="Inter Semi-Bold"/>
                </a:rPr>
                <a:t>prioritarie</a:t>
              </a:r>
              <a:r>
                <a:rPr lang="en-US" sz="2899" b="1" spc="-89" dirty="0" smtClean="0">
                  <a:solidFill>
                    <a:srgbClr val="004AAD"/>
                  </a:solidFill>
                  <a:latin typeface="Inter Semi-Bold"/>
                  <a:ea typeface="Inter Semi-Bold"/>
                  <a:cs typeface="Inter Semi-Bold"/>
                  <a:sym typeface="Inter Semi-Bold"/>
                </a:rPr>
                <a:t> a Bruxelles  </a:t>
              </a:r>
              <a:endParaRPr lang="en-US" sz="2899" b="1" spc="-89" dirty="0">
                <a:solidFill>
                  <a:srgbClr val="004AAD"/>
                </a:solidFill>
                <a:latin typeface="Inter Semi-Bold"/>
                <a:ea typeface="Inter Semi-Bold"/>
                <a:cs typeface="Inter Semi-Bold"/>
                <a:sym typeface="Inter Semi-Bold"/>
              </a:endParaRPr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0" y="605536"/>
              <a:ext cx="9784035" cy="4274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just">
                <a:lnSpc>
                  <a:spcPts val="2519"/>
                </a:lnSpc>
                <a:spcBef>
                  <a:spcPct val="0"/>
                </a:spcBef>
              </a:pPr>
              <a:endParaRPr lang="en-US" sz="2199" spc="-57" dirty="0">
                <a:solidFill>
                  <a:srgbClr val="004AAD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492475" y="6550840"/>
            <a:ext cx="7277384" cy="2693045"/>
            <a:chOff x="-80753" y="465933"/>
            <a:chExt cx="9703179" cy="1701814"/>
          </a:xfrm>
        </p:grpSpPr>
        <p:sp>
          <p:nvSpPr>
            <p:cNvPr id="15" name="TextBox 15"/>
            <p:cNvSpPr txBox="1"/>
            <p:nvPr/>
          </p:nvSpPr>
          <p:spPr>
            <a:xfrm>
              <a:off x="-80753" y="465933"/>
              <a:ext cx="9703179" cy="170181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958"/>
                </a:lnSpc>
              </a:pPr>
              <a:r>
                <a:rPr lang="en-US" sz="2900" spc="-89" dirty="0" err="1" smtClean="0">
                  <a:solidFill>
                    <a:srgbClr val="004AAD"/>
                  </a:solidFill>
                  <a:latin typeface="Inter Semi-Bold"/>
                  <a:ea typeface="Inter Semi-Bold"/>
                  <a:cs typeface="Inter Semi-Bold"/>
                  <a:sym typeface="Inter Semi-Bold"/>
                </a:rPr>
                <a:t>Fusione</a:t>
              </a:r>
              <a:r>
                <a:rPr lang="en-US" sz="2900" spc="-89" dirty="0" smtClean="0">
                  <a:solidFill>
                    <a:srgbClr val="004AAD"/>
                  </a:solidFill>
                  <a:latin typeface="Inter Semi-Bold"/>
                  <a:ea typeface="Inter Semi-Bold"/>
                  <a:cs typeface="Inter Semi-Bold"/>
                  <a:sym typeface="Inter Semi-Bold"/>
                </a:rPr>
                <a:t>  con la rete del Comitato </a:t>
              </a:r>
              <a:r>
                <a:rPr lang="en-US" sz="2900" spc="-89" dirty="0" err="1" smtClean="0">
                  <a:solidFill>
                    <a:srgbClr val="004AAD"/>
                  </a:solidFill>
                  <a:latin typeface="Inter Semi-Bold"/>
                  <a:ea typeface="Inter Semi-Bold"/>
                  <a:cs typeface="Inter Semi-Bold"/>
                  <a:sym typeface="Inter Semi-Bold"/>
                </a:rPr>
                <a:t>europeo</a:t>
              </a:r>
              <a:r>
                <a:rPr lang="en-US" sz="2900" spc="-89" dirty="0" smtClean="0">
                  <a:solidFill>
                    <a:srgbClr val="004AAD"/>
                  </a:solidFill>
                  <a:latin typeface="Inter Semi-Bold"/>
                  <a:ea typeface="Inter Semi-Bold"/>
                  <a:cs typeface="Inter Semi-Bold"/>
                  <a:sym typeface="Inter Semi-Bold"/>
                </a:rPr>
                <a:t> delle </a:t>
              </a:r>
              <a:r>
                <a:rPr lang="en-US" sz="2900" spc="-89" dirty="0" err="1" smtClean="0">
                  <a:solidFill>
                    <a:srgbClr val="004AAD"/>
                  </a:solidFill>
                  <a:latin typeface="Inter Semi-Bold"/>
                  <a:ea typeface="Inter Semi-Bold"/>
                  <a:cs typeface="Inter Semi-Bold"/>
                  <a:sym typeface="Inter Semi-Bold"/>
                </a:rPr>
                <a:t>regioni</a:t>
              </a:r>
              <a:r>
                <a:rPr lang="en-US" sz="2900" spc="-89" dirty="0" smtClean="0">
                  <a:solidFill>
                    <a:srgbClr val="004AAD"/>
                  </a:solidFill>
                  <a:latin typeface="Inter Semi-Bold"/>
                  <a:ea typeface="Inter Semi-Bold"/>
                  <a:cs typeface="Inter Semi-Bold"/>
                  <a:sym typeface="Inter Semi-Bold"/>
                </a:rPr>
                <a:t> </a:t>
              </a:r>
            </a:p>
            <a:p>
              <a:pPr algn="l">
                <a:lnSpc>
                  <a:spcPts val="2958"/>
                </a:lnSpc>
              </a:pPr>
              <a:endParaRPr lang="en-US" sz="2900" spc="-89" dirty="0">
                <a:solidFill>
                  <a:srgbClr val="004AAD"/>
                </a:solidFill>
                <a:latin typeface="Inter Semi-Bold"/>
                <a:ea typeface="Inter Semi-Bold"/>
                <a:cs typeface="Inter Semi-Bold"/>
                <a:sym typeface="Inter Semi-Bold"/>
              </a:endParaRPr>
            </a:p>
            <a:p>
              <a:pPr algn="l">
                <a:lnSpc>
                  <a:spcPts val="2958"/>
                </a:lnSpc>
              </a:pPr>
              <a:r>
                <a:rPr lang="en-US" sz="2400" spc="-57" dirty="0">
                  <a:solidFill>
                    <a:srgbClr val="004AAD"/>
                  </a:solidFill>
                  <a:latin typeface="Inter"/>
                  <a:ea typeface="Inter"/>
                  <a:cs typeface="Inter"/>
                  <a:sym typeface="Inter Semi-Bold"/>
                </a:rPr>
                <a:t>Annunciata in </a:t>
              </a:r>
              <a:r>
                <a:rPr lang="en-US" sz="2400" spc="-57" dirty="0" err="1">
                  <a:solidFill>
                    <a:srgbClr val="004AAD"/>
                  </a:solidFill>
                  <a:latin typeface="Inter"/>
                  <a:ea typeface="Inter"/>
                  <a:cs typeface="Inter"/>
                  <a:sym typeface="Inter Semi-Bold"/>
                </a:rPr>
                <a:t>occasione</a:t>
              </a:r>
              <a:r>
                <a:rPr lang="en-US" sz="2400" spc="-57" dirty="0">
                  <a:solidFill>
                    <a:srgbClr val="004AAD"/>
                  </a:solidFill>
                  <a:latin typeface="Inter"/>
                  <a:ea typeface="Inter"/>
                  <a:cs typeface="Inter"/>
                  <a:sym typeface="Inter Semi-Bold"/>
                </a:rPr>
                <a:t> della </a:t>
              </a:r>
              <a:r>
                <a:rPr lang="en-US" sz="2400" spc="-57" dirty="0" err="1">
                  <a:solidFill>
                    <a:srgbClr val="004AAD"/>
                  </a:solidFill>
                  <a:latin typeface="Inter"/>
                  <a:ea typeface="Inter"/>
                  <a:cs typeface="Inter"/>
                  <a:sym typeface="Inter Semi-Bold"/>
                </a:rPr>
                <a:t>Settimana</a:t>
              </a:r>
              <a:r>
                <a:rPr lang="en-US" sz="2400" spc="-57" dirty="0">
                  <a:solidFill>
                    <a:srgbClr val="004AAD"/>
                  </a:solidFill>
                  <a:latin typeface="Inter"/>
                  <a:ea typeface="Inter"/>
                  <a:cs typeface="Inter"/>
                  <a:sym typeface="Inter Semi-Bold"/>
                </a:rPr>
                <a:t> </a:t>
              </a:r>
              <a:r>
                <a:rPr lang="en-US" sz="2400" spc="-57" dirty="0" err="1">
                  <a:solidFill>
                    <a:srgbClr val="004AAD"/>
                  </a:solidFill>
                  <a:latin typeface="Inter"/>
                  <a:ea typeface="Inter"/>
                  <a:cs typeface="Inter"/>
                  <a:sym typeface="Inter Semi-Bold"/>
                </a:rPr>
                <a:t>europea</a:t>
              </a:r>
              <a:r>
                <a:rPr lang="en-US" sz="2400" spc="-57" dirty="0">
                  <a:solidFill>
                    <a:srgbClr val="004AAD"/>
                  </a:solidFill>
                  <a:latin typeface="Inter"/>
                  <a:ea typeface="Inter"/>
                  <a:cs typeface="Inter"/>
                  <a:sym typeface="Inter Semi-Bold"/>
                </a:rPr>
                <a:t> delle </a:t>
              </a:r>
              <a:r>
                <a:rPr lang="en-US" sz="2400" spc="-57" dirty="0" err="1">
                  <a:solidFill>
                    <a:srgbClr val="004AAD"/>
                  </a:solidFill>
                  <a:latin typeface="Inter"/>
                  <a:ea typeface="Inter"/>
                  <a:cs typeface="Inter"/>
                  <a:sym typeface="Inter Semi-Bold"/>
                </a:rPr>
                <a:t>regioni</a:t>
              </a:r>
              <a:r>
                <a:rPr lang="en-US" sz="2400" spc="-57" dirty="0">
                  <a:solidFill>
                    <a:srgbClr val="004AAD"/>
                  </a:solidFill>
                  <a:latin typeface="Inter"/>
                  <a:ea typeface="Inter"/>
                  <a:cs typeface="Inter"/>
                  <a:sym typeface="Inter Semi-Bold"/>
                </a:rPr>
                <a:t> e delle città </a:t>
              </a:r>
            </a:p>
            <a:p>
              <a:pPr algn="l">
                <a:lnSpc>
                  <a:spcPts val="2958"/>
                </a:lnSpc>
              </a:pPr>
              <a:endParaRPr lang="en-US" sz="2400" spc="-57" dirty="0">
                <a:solidFill>
                  <a:srgbClr val="004AAD"/>
                </a:solidFill>
                <a:latin typeface="Inter"/>
                <a:ea typeface="Inter"/>
                <a:cs typeface="Inter"/>
                <a:sym typeface="Inter Semi-Bold"/>
              </a:endParaRPr>
            </a:p>
            <a:p>
              <a:pPr algn="l">
                <a:lnSpc>
                  <a:spcPts val="2958"/>
                </a:lnSpc>
              </a:pPr>
              <a:r>
                <a:rPr lang="en-US" sz="2400" spc="-57" dirty="0" err="1">
                  <a:solidFill>
                    <a:srgbClr val="004AAD"/>
                  </a:solidFill>
                  <a:latin typeface="Inter"/>
                  <a:ea typeface="Inter"/>
                  <a:cs typeface="Inter"/>
                  <a:sym typeface="Inter Semi-Bold"/>
                </a:rPr>
                <a:t>Sito</a:t>
              </a:r>
              <a:r>
                <a:rPr lang="en-US" sz="2400" spc="-57" dirty="0">
                  <a:solidFill>
                    <a:srgbClr val="004AAD"/>
                  </a:solidFill>
                  <a:latin typeface="Inter"/>
                  <a:ea typeface="Inter"/>
                  <a:cs typeface="Inter"/>
                  <a:sym typeface="Inter Semi-Bold"/>
                </a:rPr>
                <a:t> </a:t>
              </a:r>
              <a:r>
                <a:rPr lang="en-US" sz="2400" spc="-57" dirty="0" smtClean="0">
                  <a:solidFill>
                    <a:srgbClr val="004AAD"/>
                  </a:solidFill>
                  <a:latin typeface="Inter"/>
                  <a:ea typeface="Inter"/>
                  <a:cs typeface="Inter"/>
                  <a:sym typeface="Inter Semi-Bold"/>
                </a:rPr>
                <a:t>e visual identity </a:t>
              </a:r>
              <a:r>
                <a:rPr lang="en-US" sz="2400" spc="-57" dirty="0" err="1" smtClean="0">
                  <a:solidFill>
                    <a:srgbClr val="004AAD"/>
                  </a:solidFill>
                  <a:latin typeface="Inter"/>
                  <a:ea typeface="Inter"/>
                  <a:cs typeface="Inter"/>
                  <a:sym typeface="Inter Semi-Bold"/>
                </a:rPr>
                <a:t>unici</a:t>
              </a:r>
              <a:r>
                <a:rPr lang="en-US" sz="2400" spc="-57" dirty="0" smtClean="0">
                  <a:solidFill>
                    <a:srgbClr val="004AAD"/>
                  </a:solidFill>
                  <a:latin typeface="Inter"/>
                  <a:ea typeface="Inter"/>
                  <a:cs typeface="Inter"/>
                  <a:sym typeface="Inter Semi-Bold"/>
                </a:rPr>
                <a:t> </a:t>
              </a:r>
              <a:endParaRPr lang="en-US" sz="2400" spc="-57" dirty="0">
                <a:solidFill>
                  <a:srgbClr val="004AAD"/>
                </a:solidFill>
                <a:latin typeface="Inter"/>
                <a:ea typeface="Inter"/>
                <a:cs typeface="Inter"/>
                <a:sym typeface="Inter Semi-Bold"/>
              </a:endParaRPr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0" y="1058818"/>
              <a:ext cx="9434955" cy="48603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just">
                <a:lnSpc>
                  <a:spcPts val="3079"/>
                </a:lnSpc>
              </a:pPr>
              <a:endParaRPr lang="en-US" sz="2199" spc="-57" dirty="0">
                <a:solidFill>
                  <a:srgbClr val="004AAD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sp>
        <p:nvSpPr>
          <p:cNvPr id="17" name="Freeform 17"/>
          <p:cNvSpPr/>
          <p:nvPr/>
        </p:nvSpPr>
        <p:spPr>
          <a:xfrm>
            <a:off x="15835770" y="91180"/>
            <a:ext cx="1226882" cy="851873"/>
          </a:xfrm>
          <a:custGeom>
            <a:avLst/>
            <a:gdLst/>
            <a:ahLst/>
            <a:cxnLst/>
            <a:rect l="l" t="t" r="r" b="b"/>
            <a:pathLst>
              <a:path w="1226882" h="851873">
                <a:moveTo>
                  <a:pt x="0" y="0"/>
                </a:moveTo>
                <a:lnTo>
                  <a:pt x="1226882" y="0"/>
                </a:lnTo>
                <a:lnTo>
                  <a:pt x="1226882" y="851873"/>
                </a:lnTo>
                <a:lnTo>
                  <a:pt x="0" y="851873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</p:sp>
      <p:grpSp>
        <p:nvGrpSpPr>
          <p:cNvPr id="18" name="Group 18"/>
          <p:cNvGrpSpPr/>
          <p:nvPr/>
        </p:nvGrpSpPr>
        <p:grpSpPr>
          <a:xfrm>
            <a:off x="9176018" y="6964916"/>
            <a:ext cx="7277384" cy="769441"/>
            <a:chOff x="0" y="1018033"/>
            <a:chExt cx="9703179" cy="1025921"/>
          </a:xfrm>
        </p:grpSpPr>
        <p:sp>
          <p:nvSpPr>
            <p:cNvPr id="19" name="TextBox 19"/>
            <p:cNvSpPr txBox="1"/>
            <p:nvPr/>
          </p:nvSpPr>
          <p:spPr>
            <a:xfrm>
              <a:off x="95869" y="1018033"/>
              <a:ext cx="9607310" cy="1025921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l">
                <a:lnSpc>
                  <a:spcPts val="2958"/>
                </a:lnSpc>
              </a:pPr>
              <a:r>
                <a:rPr lang="en-US" sz="2900" b="1" spc="-89" dirty="0" err="1" smtClean="0">
                  <a:solidFill>
                    <a:srgbClr val="004AAD"/>
                  </a:solidFill>
                  <a:latin typeface="Inter Semi-Bold"/>
                  <a:ea typeface="Inter Semi-Bold"/>
                  <a:cs typeface="Inter Semi-Bold"/>
                  <a:sym typeface="Inter Semi-Bold"/>
                </a:rPr>
                <a:t>Sinergie</a:t>
              </a:r>
              <a:r>
                <a:rPr lang="en-US" sz="2900" b="1" spc="-89" dirty="0" smtClean="0">
                  <a:solidFill>
                    <a:srgbClr val="004AAD"/>
                  </a:solidFill>
                  <a:latin typeface="Inter Semi-Bold"/>
                  <a:ea typeface="Inter Semi-Bold"/>
                  <a:cs typeface="Inter Semi-Bold"/>
                  <a:sym typeface="Inter Semi-Bold"/>
                </a:rPr>
                <a:t> con la </a:t>
              </a:r>
              <a:r>
                <a:rPr lang="en-US" sz="2900" b="1" spc="-89" dirty="0" err="1" smtClean="0">
                  <a:solidFill>
                    <a:srgbClr val="004AAD"/>
                  </a:solidFill>
                  <a:latin typeface="Inter Semi-Bold"/>
                  <a:ea typeface="Inter Semi-Bold"/>
                  <a:cs typeface="Inter Semi-Bold"/>
                  <a:sym typeface="Inter Semi-Bold"/>
                </a:rPr>
                <a:t>nuova</a:t>
              </a:r>
              <a:r>
                <a:rPr lang="en-US" sz="2900" b="1" spc="-89" dirty="0" smtClean="0">
                  <a:solidFill>
                    <a:srgbClr val="004AAD"/>
                  </a:solidFill>
                  <a:latin typeface="Inter Semi-Bold"/>
                  <a:ea typeface="Inter Semi-Bold"/>
                  <a:cs typeface="Inter Semi-Bold"/>
                  <a:sym typeface="Inter Semi-Bold"/>
                </a:rPr>
                <a:t> rete sui </a:t>
              </a:r>
              <a:r>
                <a:rPr lang="en-US" sz="2900" b="1" spc="-89" dirty="0" err="1" smtClean="0">
                  <a:solidFill>
                    <a:srgbClr val="004AAD"/>
                  </a:solidFill>
                  <a:latin typeface="Inter Semi-Bold"/>
                  <a:ea typeface="Inter Semi-Bold"/>
                  <a:cs typeface="Inter Semi-Bold"/>
                  <a:sym typeface="Inter Semi-Bold"/>
                </a:rPr>
                <a:t>territori</a:t>
              </a:r>
              <a:r>
                <a:rPr lang="en-US" sz="2900" b="1" spc="-89" dirty="0" smtClean="0">
                  <a:solidFill>
                    <a:srgbClr val="004AAD"/>
                  </a:solidFill>
                  <a:latin typeface="Inter Semi-Bold"/>
                  <a:ea typeface="Inter Semi-Bold"/>
                  <a:cs typeface="Inter Semi-Bold"/>
                  <a:sym typeface="Inter Semi-Bold"/>
                </a:rPr>
                <a:t> – Brainstorming  </a:t>
              </a:r>
              <a:endParaRPr lang="en-US" sz="2900" b="1" spc="-89" dirty="0">
                <a:solidFill>
                  <a:srgbClr val="004AAD"/>
                </a:solidFill>
                <a:latin typeface="Inter Semi-Bold"/>
                <a:ea typeface="Inter Semi-Bold"/>
                <a:cs typeface="Inter Semi-Bold"/>
                <a:sym typeface="Inter Semi-Bold"/>
              </a:endParaRPr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0" y="1058819"/>
              <a:ext cx="9434955" cy="48603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just">
                <a:lnSpc>
                  <a:spcPts val="3079"/>
                </a:lnSpc>
                <a:spcBef>
                  <a:spcPct val="0"/>
                </a:spcBef>
              </a:pPr>
              <a:endParaRPr lang="en-US" sz="2199" spc="-57" dirty="0">
                <a:solidFill>
                  <a:srgbClr val="004AAD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pic>
        <p:nvPicPr>
          <p:cNvPr id="22" name="Content Placeholder 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1484" y="2702919"/>
            <a:ext cx="2232000" cy="2232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flipV="1">
            <a:off x="1014413" y="0"/>
            <a:ext cx="0" cy="10287000"/>
          </a:xfrm>
          <a:prstGeom prst="line">
            <a:avLst/>
          </a:prstGeom>
          <a:ln w="28575" cap="flat">
            <a:solidFill>
              <a:srgbClr val="004AAD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" name="AutoShape 3"/>
          <p:cNvSpPr/>
          <p:nvPr/>
        </p:nvSpPr>
        <p:spPr>
          <a:xfrm flipV="1">
            <a:off x="17245012" y="0"/>
            <a:ext cx="0" cy="10287000"/>
          </a:xfrm>
          <a:prstGeom prst="line">
            <a:avLst/>
          </a:prstGeom>
          <a:ln w="28575" cap="flat">
            <a:solidFill>
              <a:srgbClr val="004AAD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4" name="AutoShape 4"/>
          <p:cNvSpPr/>
          <p:nvPr/>
        </p:nvSpPr>
        <p:spPr>
          <a:xfrm>
            <a:off x="0" y="1042988"/>
            <a:ext cx="18288000" cy="0"/>
          </a:xfrm>
          <a:prstGeom prst="line">
            <a:avLst/>
          </a:prstGeom>
          <a:ln w="28575" cap="flat">
            <a:solidFill>
              <a:srgbClr val="004AAD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5" name="AutoShape 5"/>
          <p:cNvSpPr/>
          <p:nvPr/>
        </p:nvSpPr>
        <p:spPr>
          <a:xfrm>
            <a:off x="0" y="9272588"/>
            <a:ext cx="18288000" cy="0"/>
          </a:xfrm>
          <a:prstGeom prst="line">
            <a:avLst/>
          </a:prstGeom>
          <a:ln w="28575" cap="flat">
            <a:solidFill>
              <a:srgbClr val="004AAD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6" name="Freeform 6"/>
          <p:cNvSpPr/>
          <p:nvPr/>
        </p:nvSpPr>
        <p:spPr>
          <a:xfrm>
            <a:off x="15835770" y="91180"/>
            <a:ext cx="1226882" cy="851873"/>
          </a:xfrm>
          <a:custGeom>
            <a:avLst/>
            <a:gdLst/>
            <a:ahLst/>
            <a:cxnLst/>
            <a:rect l="l" t="t" r="r" b="b"/>
            <a:pathLst>
              <a:path w="1226882" h="851873">
                <a:moveTo>
                  <a:pt x="0" y="0"/>
                </a:moveTo>
                <a:lnTo>
                  <a:pt x="1226882" y="0"/>
                </a:lnTo>
                <a:lnTo>
                  <a:pt x="1226882" y="851873"/>
                </a:lnTo>
                <a:lnTo>
                  <a:pt x="0" y="85187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5375169" y="1402662"/>
            <a:ext cx="7537661" cy="7510251"/>
          </a:xfrm>
          <a:custGeom>
            <a:avLst/>
            <a:gdLst/>
            <a:ahLst/>
            <a:cxnLst/>
            <a:rect l="l" t="t" r="r" b="b"/>
            <a:pathLst>
              <a:path w="7537661" h="7510251">
                <a:moveTo>
                  <a:pt x="0" y="0"/>
                </a:moveTo>
                <a:lnTo>
                  <a:pt x="7537662" y="0"/>
                </a:lnTo>
                <a:lnTo>
                  <a:pt x="7537662" y="7510251"/>
                </a:lnTo>
                <a:lnTo>
                  <a:pt x="0" y="7510251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7117800" y="3524176"/>
            <a:ext cx="4080976" cy="497155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3686"/>
              </a:lnSpc>
            </a:pPr>
            <a:r>
              <a:rPr lang="en-US" sz="6000" spc="-440" dirty="0" smtClean="0">
                <a:solidFill>
                  <a:srgbClr val="004AAD"/>
                </a:solidFill>
                <a:latin typeface="Anton"/>
                <a:ea typeface="Anton"/>
                <a:cs typeface="Anton"/>
                <a:sym typeface="Anton"/>
              </a:rPr>
              <a:t>Local is the new </a:t>
            </a:r>
            <a:r>
              <a:rPr lang="en-US" sz="6000" spc="-440" dirty="0" err="1" smtClean="0">
                <a:solidFill>
                  <a:srgbClr val="004AAD"/>
                </a:solidFill>
                <a:latin typeface="Anton"/>
                <a:ea typeface="Anton"/>
                <a:cs typeface="Anton"/>
                <a:sym typeface="Anton"/>
              </a:rPr>
              <a:t>centre</a:t>
            </a:r>
            <a:endParaRPr lang="en-US" sz="6000" spc="-440" dirty="0">
              <a:solidFill>
                <a:srgbClr val="004AAD"/>
              </a:solidFill>
              <a:latin typeface="Anton"/>
              <a:ea typeface="Anton"/>
              <a:cs typeface="Anton"/>
              <a:sym typeface="Anton"/>
            </a:endParaRPr>
          </a:p>
          <a:p>
            <a:pPr algn="ctr">
              <a:lnSpc>
                <a:spcPts val="11091"/>
              </a:lnSpc>
            </a:pPr>
            <a:endParaRPr lang="en-US" sz="11599" spc="-440" dirty="0">
              <a:solidFill>
                <a:srgbClr val="004AAD"/>
              </a:solidFill>
              <a:latin typeface="Anton"/>
              <a:ea typeface="Anton"/>
              <a:cs typeface="Anton"/>
              <a:sym typeface="Anto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flipV="1">
            <a:off x="1014413" y="0"/>
            <a:ext cx="0" cy="10287000"/>
          </a:xfrm>
          <a:prstGeom prst="line">
            <a:avLst/>
          </a:prstGeom>
          <a:ln w="28575" cap="flat">
            <a:solidFill>
              <a:srgbClr val="004AAD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" name="AutoShape 3"/>
          <p:cNvSpPr/>
          <p:nvPr/>
        </p:nvSpPr>
        <p:spPr>
          <a:xfrm flipV="1">
            <a:off x="17245012" y="0"/>
            <a:ext cx="0" cy="10287000"/>
          </a:xfrm>
          <a:prstGeom prst="line">
            <a:avLst/>
          </a:prstGeom>
          <a:ln w="28575" cap="flat">
            <a:solidFill>
              <a:srgbClr val="004AAD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4" name="AutoShape 4"/>
          <p:cNvSpPr/>
          <p:nvPr/>
        </p:nvSpPr>
        <p:spPr>
          <a:xfrm>
            <a:off x="0" y="1042988"/>
            <a:ext cx="18288000" cy="0"/>
          </a:xfrm>
          <a:prstGeom prst="line">
            <a:avLst/>
          </a:prstGeom>
          <a:ln w="28575" cap="flat">
            <a:solidFill>
              <a:srgbClr val="004AAD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5" name="AutoShape 5"/>
          <p:cNvSpPr/>
          <p:nvPr/>
        </p:nvSpPr>
        <p:spPr>
          <a:xfrm>
            <a:off x="0" y="9272588"/>
            <a:ext cx="18288000" cy="0"/>
          </a:xfrm>
          <a:prstGeom prst="line">
            <a:avLst/>
          </a:prstGeom>
          <a:ln w="28575" cap="flat">
            <a:solidFill>
              <a:srgbClr val="004AAD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6" name="Freeform 6"/>
          <p:cNvSpPr/>
          <p:nvPr/>
        </p:nvSpPr>
        <p:spPr>
          <a:xfrm>
            <a:off x="15835770" y="91180"/>
            <a:ext cx="1226882" cy="851873"/>
          </a:xfrm>
          <a:custGeom>
            <a:avLst/>
            <a:gdLst/>
            <a:ahLst/>
            <a:cxnLst/>
            <a:rect l="l" t="t" r="r" b="b"/>
            <a:pathLst>
              <a:path w="1226882" h="851873">
                <a:moveTo>
                  <a:pt x="0" y="0"/>
                </a:moveTo>
                <a:lnTo>
                  <a:pt x="1226882" y="0"/>
                </a:lnTo>
                <a:lnTo>
                  <a:pt x="1226882" y="851873"/>
                </a:lnTo>
                <a:lnTo>
                  <a:pt x="0" y="85187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1371600" y="1695811"/>
            <a:ext cx="5806440" cy="151323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5911"/>
              </a:lnSpc>
              <a:spcBef>
                <a:spcPct val="0"/>
              </a:spcBef>
            </a:pPr>
            <a:r>
              <a:rPr lang="en-US" sz="4400" spc="-179" dirty="0" smtClean="0">
                <a:solidFill>
                  <a:schemeClr val="tx2"/>
                </a:solidFill>
                <a:latin typeface="Anton"/>
                <a:ea typeface="Anton"/>
                <a:cs typeface="Anton"/>
                <a:sym typeface="Anton"/>
              </a:rPr>
              <a:t>NEXT GENERATION EU LOCAL CAMPAIGN</a:t>
            </a:r>
            <a:endParaRPr lang="en-US" sz="4400" spc="-179" dirty="0">
              <a:solidFill>
                <a:schemeClr val="tx2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0871299" y="9658916"/>
            <a:ext cx="6191353" cy="26930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89"/>
              </a:lnSpc>
              <a:spcBef>
                <a:spcPct val="0"/>
              </a:spcBef>
            </a:pPr>
            <a:endParaRPr lang="en-US" sz="2048" b="1" spc="-63" dirty="0">
              <a:solidFill>
                <a:srgbClr val="000000"/>
              </a:solidFill>
              <a:latin typeface="Inter Semi-Bold"/>
              <a:ea typeface="Inter Semi-Bold"/>
              <a:cs typeface="Inter Semi-Bold"/>
              <a:sym typeface="Inter Semi-Bold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00800" y="4838700"/>
            <a:ext cx="943497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it-IT" sz="3600" b="1" smtClean="0">
                <a:solidFill>
                  <a:schemeClr val="tx2"/>
                </a:solidFill>
              </a:rPr>
              <a:t>Risultati tangibili del PNRR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it-IT" sz="3600" b="1" smtClean="0">
                <a:solidFill>
                  <a:schemeClr val="tx2"/>
                </a:solidFill>
              </a:rPr>
              <a:t>Focus su local heroes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it-IT" sz="3600" b="1" smtClean="0">
                <a:solidFill>
                  <a:schemeClr val="tx2"/>
                </a:solidFill>
              </a:rPr>
              <a:t>Media e social media dissemination + OOH 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it-IT" sz="3600" b="1" smtClean="0">
                <a:solidFill>
                  <a:schemeClr val="tx2"/>
                </a:solidFill>
              </a:rPr>
              <a:t>Social media dissemination organica grazie anche al supporto degli account social media delle reti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it-IT" sz="3600" b="1" smtClean="0">
                <a:solidFill>
                  <a:schemeClr val="tx2"/>
                </a:solidFill>
              </a:rPr>
              <a:t>Media locali </a:t>
            </a:r>
            <a:endParaRPr lang="it-IT" sz="36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flipV="1">
            <a:off x="1014413" y="0"/>
            <a:ext cx="0" cy="10287000"/>
          </a:xfrm>
          <a:prstGeom prst="line">
            <a:avLst/>
          </a:prstGeom>
          <a:ln w="28575" cap="flat">
            <a:solidFill>
              <a:srgbClr val="004AAD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" name="AutoShape 3"/>
          <p:cNvSpPr/>
          <p:nvPr/>
        </p:nvSpPr>
        <p:spPr>
          <a:xfrm flipV="1">
            <a:off x="17245012" y="0"/>
            <a:ext cx="0" cy="10287000"/>
          </a:xfrm>
          <a:prstGeom prst="line">
            <a:avLst/>
          </a:prstGeom>
          <a:ln w="28575" cap="flat">
            <a:solidFill>
              <a:srgbClr val="004AAD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4" name="AutoShape 4"/>
          <p:cNvSpPr/>
          <p:nvPr/>
        </p:nvSpPr>
        <p:spPr>
          <a:xfrm>
            <a:off x="0" y="1042988"/>
            <a:ext cx="18288000" cy="0"/>
          </a:xfrm>
          <a:prstGeom prst="line">
            <a:avLst/>
          </a:prstGeom>
          <a:ln w="28575" cap="flat">
            <a:solidFill>
              <a:srgbClr val="004AAD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5" name="AutoShape 5"/>
          <p:cNvSpPr/>
          <p:nvPr/>
        </p:nvSpPr>
        <p:spPr>
          <a:xfrm>
            <a:off x="0" y="9272588"/>
            <a:ext cx="18288000" cy="0"/>
          </a:xfrm>
          <a:prstGeom prst="line">
            <a:avLst/>
          </a:prstGeom>
          <a:ln w="28575" cap="flat">
            <a:solidFill>
              <a:srgbClr val="004AAD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6" name="Freeform 6"/>
          <p:cNvSpPr/>
          <p:nvPr/>
        </p:nvSpPr>
        <p:spPr>
          <a:xfrm>
            <a:off x="15835770" y="91180"/>
            <a:ext cx="1226882" cy="851873"/>
          </a:xfrm>
          <a:custGeom>
            <a:avLst/>
            <a:gdLst/>
            <a:ahLst/>
            <a:cxnLst/>
            <a:rect l="l" t="t" r="r" b="b"/>
            <a:pathLst>
              <a:path w="1226882" h="851873">
                <a:moveTo>
                  <a:pt x="0" y="0"/>
                </a:moveTo>
                <a:lnTo>
                  <a:pt x="1226882" y="0"/>
                </a:lnTo>
                <a:lnTo>
                  <a:pt x="1226882" y="851873"/>
                </a:lnTo>
                <a:lnTo>
                  <a:pt x="0" y="85187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1371600" y="1695811"/>
            <a:ext cx="5806440" cy="151323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5911"/>
              </a:lnSpc>
              <a:spcBef>
                <a:spcPct val="0"/>
              </a:spcBef>
            </a:pPr>
            <a:r>
              <a:rPr lang="en-US" sz="4400" spc="-179" dirty="0">
                <a:solidFill>
                  <a:schemeClr val="tx2"/>
                </a:solidFill>
                <a:latin typeface="Anton"/>
                <a:ea typeface="Anton"/>
                <a:cs typeface="Anton"/>
                <a:sym typeface="Anton"/>
              </a:rPr>
              <a:t>ROADSHOW FINANZIAMENTI EUROPEI </a:t>
            </a:r>
            <a:r>
              <a:rPr lang="en-US" sz="4400" spc="-179" dirty="0" smtClean="0">
                <a:solidFill>
                  <a:schemeClr val="tx2"/>
                </a:solidFill>
                <a:latin typeface="Anton"/>
                <a:ea typeface="Anton"/>
                <a:cs typeface="Anton"/>
                <a:sym typeface="Anton"/>
              </a:rPr>
              <a:t>– work in progress</a:t>
            </a:r>
            <a:endParaRPr lang="en-US" sz="4400" spc="-179" dirty="0">
              <a:solidFill>
                <a:schemeClr val="tx2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0871299" y="9658916"/>
            <a:ext cx="6191353" cy="26930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89"/>
              </a:lnSpc>
              <a:spcBef>
                <a:spcPct val="0"/>
              </a:spcBef>
            </a:pPr>
            <a:endParaRPr lang="en-US" sz="2048" b="1" spc="-63" dirty="0">
              <a:solidFill>
                <a:srgbClr val="000000"/>
              </a:solidFill>
              <a:latin typeface="Inter Semi-Bold"/>
              <a:ea typeface="Inter Semi-Bold"/>
              <a:cs typeface="Inter Semi-Bold"/>
              <a:sym typeface="Inter Semi-Bold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00800" y="4838700"/>
            <a:ext cx="943497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it-IT" sz="3600" b="1" dirty="0" smtClean="0">
                <a:solidFill>
                  <a:schemeClr val="tx2"/>
                </a:solidFill>
              </a:rPr>
              <a:t>Fine novembre 2024 – primo trimestre 2025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it-IT" sz="3600" b="1" dirty="0" smtClean="0">
                <a:solidFill>
                  <a:schemeClr val="tx2"/>
                </a:solidFill>
              </a:rPr>
              <a:t>Parlamento Commissione e Dipartimento per gli Affari Europei 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it-IT" sz="3600" b="1" dirty="0" smtClean="0">
                <a:solidFill>
                  <a:schemeClr val="tx2"/>
                </a:solidFill>
              </a:rPr>
              <a:t>5 città 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it-IT" sz="3600" b="1" dirty="0" smtClean="0">
                <a:solidFill>
                  <a:schemeClr val="tx2"/>
                </a:solidFill>
              </a:rPr>
              <a:t>Focus: fondi a gestione diretta 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endParaRPr lang="it-IT" sz="3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4363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flipV="1">
            <a:off x="1014413" y="0"/>
            <a:ext cx="0" cy="10287000"/>
          </a:xfrm>
          <a:prstGeom prst="line">
            <a:avLst/>
          </a:prstGeom>
          <a:ln w="28575" cap="flat">
            <a:solidFill>
              <a:srgbClr val="004AAD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" name="AutoShape 3"/>
          <p:cNvSpPr/>
          <p:nvPr/>
        </p:nvSpPr>
        <p:spPr>
          <a:xfrm flipV="1">
            <a:off x="17245012" y="0"/>
            <a:ext cx="0" cy="10287000"/>
          </a:xfrm>
          <a:prstGeom prst="line">
            <a:avLst/>
          </a:prstGeom>
          <a:ln w="28575" cap="flat">
            <a:solidFill>
              <a:srgbClr val="004AAD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4" name="AutoShape 4"/>
          <p:cNvSpPr/>
          <p:nvPr/>
        </p:nvSpPr>
        <p:spPr>
          <a:xfrm>
            <a:off x="0" y="1042988"/>
            <a:ext cx="18288000" cy="0"/>
          </a:xfrm>
          <a:prstGeom prst="line">
            <a:avLst/>
          </a:prstGeom>
          <a:ln w="28575" cap="flat">
            <a:solidFill>
              <a:srgbClr val="004AAD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5" name="AutoShape 5"/>
          <p:cNvSpPr/>
          <p:nvPr/>
        </p:nvSpPr>
        <p:spPr>
          <a:xfrm>
            <a:off x="0" y="9272588"/>
            <a:ext cx="18288000" cy="0"/>
          </a:xfrm>
          <a:prstGeom prst="line">
            <a:avLst/>
          </a:prstGeom>
          <a:ln w="28575" cap="flat">
            <a:solidFill>
              <a:srgbClr val="004AAD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6" name="Freeform 6"/>
          <p:cNvSpPr/>
          <p:nvPr/>
        </p:nvSpPr>
        <p:spPr>
          <a:xfrm>
            <a:off x="15835770" y="91180"/>
            <a:ext cx="1226882" cy="851873"/>
          </a:xfrm>
          <a:custGeom>
            <a:avLst/>
            <a:gdLst/>
            <a:ahLst/>
            <a:cxnLst/>
            <a:rect l="l" t="t" r="r" b="b"/>
            <a:pathLst>
              <a:path w="1226882" h="851873">
                <a:moveTo>
                  <a:pt x="0" y="0"/>
                </a:moveTo>
                <a:lnTo>
                  <a:pt x="1226882" y="0"/>
                </a:lnTo>
                <a:lnTo>
                  <a:pt x="1226882" y="851873"/>
                </a:lnTo>
                <a:lnTo>
                  <a:pt x="0" y="85187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1196774" y="1427609"/>
            <a:ext cx="5806440" cy="151323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5911"/>
              </a:lnSpc>
              <a:spcBef>
                <a:spcPct val="0"/>
              </a:spcBef>
            </a:pPr>
            <a:r>
              <a:rPr lang="en-US" sz="5400" spc="-179" dirty="0">
                <a:solidFill>
                  <a:schemeClr val="tx2"/>
                </a:solidFill>
                <a:latin typeface="Anton"/>
                <a:ea typeface="Anton"/>
                <a:cs typeface="Anton"/>
                <a:sym typeface="Anton"/>
              </a:rPr>
              <a:t>YOUTH POLICY DIALOGUES 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0871299" y="9658916"/>
            <a:ext cx="6191353" cy="26930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89"/>
              </a:lnSpc>
              <a:spcBef>
                <a:spcPct val="0"/>
              </a:spcBef>
            </a:pPr>
            <a:endParaRPr lang="en-US" sz="2048" b="1" spc="-63" dirty="0">
              <a:solidFill>
                <a:srgbClr val="000000"/>
              </a:solidFill>
              <a:latin typeface="Inter Semi-Bold"/>
              <a:ea typeface="Inter Semi-Bold"/>
              <a:cs typeface="Inter Semi-Bold"/>
              <a:sym typeface="Inter Semi-Bold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53814" y="3325464"/>
            <a:ext cx="943497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it-IT" sz="3600" b="1" dirty="0" smtClean="0">
                <a:solidFill>
                  <a:schemeClr val="tx2"/>
                </a:solidFill>
              </a:rPr>
              <a:t>Format in corso di definizione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it-IT" sz="3600" b="1" dirty="0" smtClean="0">
                <a:solidFill>
                  <a:schemeClr val="tx2"/>
                </a:solidFill>
              </a:rPr>
              <a:t>A Bruxelles o negli Stati membri 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it-IT" sz="3600" b="1" dirty="0" smtClean="0">
                <a:solidFill>
                  <a:schemeClr val="tx2"/>
                </a:solidFill>
              </a:rPr>
              <a:t>Non sarà un «</a:t>
            </a:r>
            <a:r>
              <a:rPr lang="it-IT" sz="3600" b="1" dirty="0" err="1" smtClean="0">
                <a:solidFill>
                  <a:schemeClr val="tx2"/>
                </a:solidFill>
              </a:rPr>
              <a:t>one</a:t>
            </a:r>
            <a:r>
              <a:rPr lang="it-IT" sz="3600" b="1" dirty="0" smtClean="0">
                <a:solidFill>
                  <a:schemeClr val="tx2"/>
                </a:solidFill>
              </a:rPr>
              <a:t>-off </a:t>
            </a:r>
            <a:r>
              <a:rPr lang="it-IT" sz="3600" b="1" dirty="0" err="1" smtClean="0">
                <a:solidFill>
                  <a:schemeClr val="tx2"/>
                </a:solidFill>
              </a:rPr>
              <a:t>exercise</a:t>
            </a:r>
            <a:r>
              <a:rPr lang="it-IT" sz="3600" b="1" dirty="0" smtClean="0">
                <a:solidFill>
                  <a:schemeClr val="tx2"/>
                </a:solidFill>
              </a:rPr>
              <a:t>», ci sarà sicuramente follow-up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it-IT" sz="3600" b="1" dirty="0" smtClean="0">
                <a:solidFill>
                  <a:schemeClr val="tx2"/>
                </a:solidFill>
              </a:rPr>
              <a:t>Ci sarà uno o più </a:t>
            </a:r>
            <a:r>
              <a:rPr lang="it-IT" sz="3600" b="1" dirty="0" err="1" smtClean="0">
                <a:solidFill>
                  <a:schemeClr val="tx2"/>
                </a:solidFill>
              </a:rPr>
              <a:t>preparatory</a:t>
            </a:r>
            <a:r>
              <a:rPr lang="it-IT" sz="3600" b="1" dirty="0" smtClean="0">
                <a:solidFill>
                  <a:schemeClr val="tx2"/>
                </a:solidFill>
              </a:rPr>
              <a:t> meeting 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it-IT" sz="3600" b="1" dirty="0" smtClean="0">
                <a:solidFill>
                  <a:schemeClr val="tx2"/>
                </a:solidFill>
              </a:rPr>
              <a:t>Tipologia di coinvolgimento: logistico e comunicazione/</a:t>
            </a:r>
            <a:r>
              <a:rPr lang="it-IT" sz="3600" b="1" dirty="0" err="1" smtClean="0">
                <a:solidFill>
                  <a:schemeClr val="tx2"/>
                </a:solidFill>
              </a:rPr>
              <a:t>outreach</a:t>
            </a:r>
            <a:r>
              <a:rPr lang="it-IT" sz="3600" b="1" dirty="0" smtClean="0">
                <a:solidFill>
                  <a:schemeClr val="tx2"/>
                </a:solidFill>
              </a:rPr>
              <a:t> 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it-IT" sz="3600" b="1" dirty="0" smtClean="0">
                <a:solidFill>
                  <a:schemeClr val="tx2"/>
                </a:solidFill>
              </a:rPr>
              <a:t>Buona pratica: panel europei dei cittadini</a:t>
            </a:r>
            <a:endParaRPr lang="it-IT" sz="36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3240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014412" y="2766060"/>
            <a:ext cx="16230600" cy="6506527"/>
            <a:chOff x="0" y="0"/>
            <a:chExt cx="4274726" cy="171365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274726" cy="1713653"/>
            </a:xfrm>
            <a:custGeom>
              <a:avLst/>
              <a:gdLst/>
              <a:ahLst/>
              <a:cxnLst/>
              <a:rect l="l" t="t" r="r" b="b"/>
              <a:pathLst>
                <a:path w="4274726" h="1713653">
                  <a:moveTo>
                    <a:pt x="0" y="0"/>
                  </a:moveTo>
                  <a:lnTo>
                    <a:pt x="4274726" y="0"/>
                  </a:lnTo>
                  <a:lnTo>
                    <a:pt x="4274726" y="1713653"/>
                  </a:lnTo>
                  <a:lnTo>
                    <a:pt x="0" y="1713653"/>
                  </a:lnTo>
                  <a:close/>
                </a:path>
              </a:pathLst>
            </a:custGeom>
            <a:solidFill>
              <a:srgbClr val="004AA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4274726" cy="175175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5" name="AutoShape 5"/>
          <p:cNvSpPr/>
          <p:nvPr/>
        </p:nvSpPr>
        <p:spPr>
          <a:xfrm>
            <a:off x="0" y="2756535"/>
            <a:ext cx="18288000" cy="0"/>
          </a:xfrm>
          <a:prstGeom prst="line">
            <a:avLst/>
          </a:prstGeom>
          <a:ln w="28575" cap="flat">
            <a:solidFill>
              <a:srgbClr val="004AAD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6" name="AutoShape 6"/>
          <p:cNvSpPr/>
          <p:nvPr/>
        </p:nvSpPr>
        <p:spPr>
          <a:xfrm flipV="1">
            <a:off x="1014413" y="0"/>
            <a:ext cx="0" cy="10287000"/>
          </a:xfrm>
          <a:prstGeom prst="line">
            <a:avLst/>
          </a:prstGeom>
          <a:ln w="28575" cap="flat">
            <a:solidFill>
              <a:srgbClr val="004AAD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7" name="AutoShape 7"/>
          <p:cNvSpPr/>
          <p:nvPr/>
        </p:nvSpPr>
        <p:spPr>
          <a:xfrm flipV="1">
            <a:off x="17245012" y="0"/>
            <a:ext cx="0" cy="10287000"/>
          </a:xfrm>
          <a:prstGeom prst="line">
            <a:avLst/>
          </a:prstGeom>
          <a:ln w="28575" cap="flat">
            <a:solidFill>
              <a:srgbClr val="004AAD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8" name="AutoShape 8"/>
          <p:cNvSpPr/>
          <p:nvPr/>
        </p:nvSpPr>
        <p:spPr>
          <a:xfrm>
            <a:off x="0" y="9272588"/>
            <a:ext cx="18288000" cy="0"/>
          </a:xfrm>
          <a:prstGeom prst="line">
            <a:avLst/>
          </a:prstGeom>
          <a:ln w="28575" cap="flat">
            <a:solidFill>
              <a:srgbClr val="004AAD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9" name="TextBox 9"/>
          <p:cNvSpPr txBox="1"/>
          <p:nvPr/>
        </p:nvSpPr>
        <p:spPr>
          <a:xfrm>
            <a:off x="1188045" y="4184478"/>
            <a:ext cx="15911910" cy="278916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212"/>
              </a:lnSpc>
            </a:pPr>
            <a:r>
              <a:rPr lang="en-US" sz="16580" spc="-1027" dirty="0">
                <a:solidFill>
                  <a:srgbClr val="FFFFFF"/>
                </a:solidFill>
                <a:latin typeface="Anton"/>
                <a:ea typeface="Anton"/>
                <a:cs typeface="Anton"/>
                <a:sym typeface="Anton"/>
              </a:rPr>
              <a:t>THANK </a:t>
            </a:r>
            <a:r>
              <a:rPr lang="en-US" sz="16580" spc="-1027" dirty="0" smtClean="0">
                <a:solidFill>
                  <a:srgbClr val="FFFFFF"/>
                </a:solidFill>
                <a:latin typeface="Anton"/>
                <a:ea typeface="Anton"/>
                <a:cs typeface="Anton"/>
                <a:sym typeface="Anton"/>
              </a:rPr>
              <a:t>YOU!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204</Words>
  <Application>Microsoft Office PowerPoint</Application>
  <PresentationFormat>Custom</PresentationFormat>
  <Paragraphs>37</Paragraphs>
  <Slides>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Anton</vt:lpstr>
      <vt:lpstr>Arial</vt:lpstr>
      <vt:lpstr>Inter Bold</vt:lpstr>
      <vt:lpstr>Inter Semi-Bold</vt:lpstr>
      <vt:lpstr>Inter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SESSA - Presentazione Riunione ED Catania</dc:title>
  <cp:lastModifiedBy>MAZZARA Ritalba (COMM-ROME)</cp:lastModifiedBy>
  <cp:revision>12</cp:revision>
  <dcterms:created xsi:type="dcterms:W3CDTF">2006-08-16T00:00:00Z</dcterms:created>
  <dcterms:modified xsi:type="dcterms:W3CDTF">2024-10-24T11:03:52Z</dcterms:modified>
  <dc:identifier>DAGTRdX2PaM</dc:identifier>
</cp:coreProperties>
</file>