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71" r:id="rId3"/>
    <p:sldMasterId id="2147483673" r:id="rId4"/>
    <p:sldMasterId id="2147483679" r:id="rId5"/>
  </p:sldMasterIdLst>
  <p:notesMasterIdLst>
    <p:notesMasterId r:id="rId20"/>
  </p:notesMasterIdLst>
  <p:sldIdLst>
    <p:sldId id="279" r:id="rId6"/>
    <p:sldId id="377" r:id="rId7"/>
    <p:sldId id="389" r:id="rId8"/>
    <p:sldId id="383" r:id="rId9"/>
    <p:sldId id="388" r:id="rId10"/>
    <p:sldId id="396" r:id="rId11"/>
    <p:sldId id="391" r:id="rId12"/>
    <p:sldId id="390" r:id="rId13"/>
    <p:sldId id="392" r:id="rId14"/>
    <p:sldId id="393" r:id="rId15"/>
    <p:sldId id="397" r:id="rId16"/>
    <p:sldId id="394" r:id="rId17"/>
    <p:sldId id="395" r:id="rId18"/>
    <p:sldId id="358" r:id="rId19"/>
  </p:sldIdLst>
  <p:sldSz cx="12192000" cy="6858000"/>
  <p:notesSz cx="6858000" cy="9144000"/>
  <p:embeddedFontLst>
    <p:embeddedFont>
      <p:font typeface="Corbel" panose="020B0503020204020204" pitchFamily="34" charset="0"/>
      <p:regular r:id="rId21"/>
      <p:bold r:id="rId22"/>
      <p:italic r:id="rId23"/>
      <p:boldItalic r:id="rId24"/>
    </p:embeddedFont>
    <p:embeddedFont>
      <p:font typeface="EC Square Sans Cond Pro" panose="020B0506040000020004" charset="0"/>
      <p:regular r:id="rId25"/>
      <p:bold r:id="rId26"/>
      <p:italic r:id="rId27"/>
      <p:boldItalic r:id="rId28"/>
    </p:embeddedFont>
    <p:embeddedFont>
      <p:font typeface="EC Square Sans Pro" panose="020B0506040000020004" charset="0"/>
      <p:regular r:id="rId29"/>
      <p:bold r:id="rId30"/>
      <p:italic r:id="rId31"/>
      <p:boldItalic r:id="rId32"/>
    </p:embeddedFont>
    <p:embeddedFont>
      <p:font typeface="Segoe UI Black" panose="020B0A02040204020203" pitchFamily="34" charset="0"/>
      <p:bold r:id="rId33"/>
      <p:boldItalic r:id="rId34"/>
    </p:embeddedFont>
    <p:embeddedFont>
      <p:font typeface="Verdana" panose="020B0604030504040204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43" roundtripDataSignature="AMtx7mh3YP3xexYcFoahXa2ehi0H5V4Z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37A"/>
    <a:srgbClr val="0033BE"/>
    <a:srgbClr val="0006EA"/>
    <a:srgbClr val="4472C4"/>
    <a:srgbClr val="233E6F"/>
    <a:srgbClr val="3762AF"/>
    <a:srgbClr val="00B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C71C73-DB1B-9630-CAC1-7748F7CDD769}" v="1673" dt="2024-10-10T15:34:26.716"/>
    <p1510:client id="{CA0E9713-CF52-6D02-A898-06E521F39A7D}" v="61" dt="2024-10-10T15:42:51.1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092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10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11.fntdata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customschemas.google.com/relationships/presentationmetadata" Target="metadata"/><Relationship Id="rId48" Type="http://schemas.microsoft.com/office/2015/10/relationships/revisionInfo" Target="revisionInfo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4665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03612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3177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8772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6165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707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9677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19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7597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6119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6257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6B90-EE86-42EB-B078-38538740EB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2332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2E7F663-86BA-9149-9F18-A3706A65AD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10289" y="4138449"/>
            <a:ext cx="4622323" cy="1325563"/>
          </a:xfrm>
          <a:prstGeom prst="rect">
            <a:avLst/>
          </a:prstGeom>
        </p:spPr>
        <p:txBody>
          <a:bodyPr/>
          <a:lstStyle>
            <a:lvl1pPr>
              <a:defRPr sz="3200" b="1" i="0">
                <a:solidFill>
                  <a:schemeClr val="bg1"/>
                </a:solidFill>
                <a:latin typeface="EC Square Sans Pro" panose="020B0506040000020004" pitchFamily="34" charset="0"/>
              </a:defRPr>
            </a:lvl1pPr>
          </a:lstStyle>
          <a:p>
            <a:r>
              <a:rPr lang="fr-FR"/>
              <a:t>TITLE</a:t>
            </a:r>
            <a:br>
              <a:rPr lang="fr-FR"/>
            </a:b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6478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3B92562-8492-894E-8EF9-2AE68B0266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3200" cy="2880000"/>
          </a:xfrm>
          <a:prstGeom prst="rect">
            <a:avLst/>
          </a:prstGeom>
        </p:spPr>
        <p:txBody>
          <a:bodyPr lIns="720000" tIns="0" rIns="720000" bIns="0" anchor="b" anchorCtr="0"/>
          <a:lstStyle>
            <a:lvl1pPr marL="0" indent="0" algn="ctr">
              <a:buNone/>
              <a:defRPr sz="5000" b="0" cap="all" baseline="0">
                <a:solidFill>
                  <a:srgbClr val="030E7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65A8E7D-57F0-414F-ACDF-D3B9A47D7B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060002"/>
            <a:ext cx="12192000" cy="2545668"/>
          </a:xfrm>
          <a:prstGeom prst="rect">
            <a:avLst/>
          </a:prstGeom>
        </p:spPr>
        <p:txBody>
          <a:bodyPr lIns="720000" tIns="0" rIns="720000" bIns="0"/>
          <a:lstStyle>
            <a:lvl1pPr marL="0" indent="0" algn="ctr">
              <a:buNone/>
              <a:defRPr sz="3500" cap="all" baseline="0">
                <a:solidFill>
                  <a:srgbClr val="0033BE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 noProof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423945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46326A1D-3435-D344-A817-683EFFC21D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60000" y="0"/>
            <a:ext cx="9504000" cy="14400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>
              <a:spcBef>
                <a:spcPts val="0"/>
              </a:spcBef>
              <a:buNone/>
              <a:defRPr sz="4000" b="0" cap="all" baseline="0">
                <a:solidFill>
                  <a:srgbClr val="030E7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8" name="Espace réservé du texte 10">
            <a:extLst>
              <a:ext uri="{FF2B5EF4-FFF2-40B4-BE49-F238E27FC236}">
                <a16:creationId xmlns:a16="http://schemas.microsoft.com/office/drawing/2014/main" id="{F82F1CA4-D84D-124D-8B17-64FAED1232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60000" y="1620001"/>
            <a:ext cx="9504000" cy="4080000"/>
          </a:xfrm>
          <a:prstGeom prst="rect">
            <a:avLst/>
          </a:prstGeom>
        </p:spPr>
        <p:txBody>
          <a:bodyPr lIns="0" tIns="0" rIns="0" bIns="0"/>
          <a:lstStyle>
            <a:lvl1pPr marL="457189" indent="-457189" algn="l">
              <a:buClr>
                <a:srgbClr val="06B564"/>
              </a:buClr>
              <a:buFont typeface="Arial" panose="020B0604020202020204" pitchFamily="34" charset="0"/>
              <a:buChar char="•"/>
              <a:defRPr sz="3000" cap="none" baseline="0">
                <a:solidFill>
                  <a:srgbClr val="0033BE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 noProof="0"/>
              <a:t>Body 1 column</a:t>
            </a:r>
          </a:p>
        </p:txBody>
      </p:sp>
    </p:spTree>
    <p:extLst>
      <p:ext uri="{BB962C8B-B14F-4D97-AF65-F5344CB8AC3E}">
        <p14:creationId xmlns:p14="http://schemas.microsoft.com/office/powerpoint/2010/main" val="4190420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0">
            <a:extLst>
              <a:ext uri="{FF2B5EF4-FFF2-40B4-BE49-F238E27FC236}">
                <a16:creationId xmlns:a16="http://schemas.microsoft.com/office/drawing/2014/main" id="{2980F293-9879-C442-8F1A-FE4D2D1036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60000" y="1620000"/>
            <a:ext cx="9504000" cy="4080000"/>
          </a:xfrm>
          <a:prstGeom prst="rect">
            <a:avLst/>
          </a:prstGeom>
        </p:spPr>
        <p:txBody>
          <a:bodyPr lIns="0" tIns="0" rIns="0" bIns="0" numCol="2" spcCol="360000"/>
          <a:lstStyle>
            <a:lvl1pPr marL="457189" indent="-457189" algn="l">
              <a:buClr>
                <a:srgbClr val="06B564"/>
              </a:buClr>
              <a:buFont typeface="Arial" panose="020B0604020202020204" pitchFamily="34" charset="0"/>
              <a:buChar char="•"/>
              <a:defRPr sz="3000" cap="none" baseline="0">
                <a:solidFill>
                  <a:srgbClr val="0033BE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 noProof="0"/>
              <a:t>Body 2 columns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A99CA308-A0F1-C847-975C-B9DA71050C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60000" y="0"/>
            <a:ext cx="9504000" cy="14400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>
              <a:buNone/>
              <a:defRPr sz="4000" b="0" cap="all" baseline="0">
                <a:solidFill>
                  <a:srgbClr val="06126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GB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617421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7">
            <a:extLst>
              <a:ext uri="{FF2B5EF4-FFF2-40B4-BE49-F238E27FC236}">
                <a16:creationId xmlns:a16="http://schemas.microsoft.com/office/drawing/2014/main" id="{7303CE05-FE25-554E-BF29-AC50FA4AC1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60000" y="543339"/>
            <a:ext cx="9504000" cy="3551583"/>
          </a:xfrm>
          <a:prstGeom prst="rect">
            <a:avLst/>
          </a:prstGeom>
        </p:spPr>
        <p:txBody>
          <a:bodyPr lIns="720000" tIns="0" rIns="720000" bIns="0" anchor="ctr" anchorCtr="0"/>
          <a:lstStyle>
            <a:lvl1pPr marL="0" indent="0" algn="ctr">
              <a:buNone/>
              <a:defRPr sz="5000" b="0" i="1" cap="none" baseline="0">
                <a:solidFill>
                  <a:srgbClr val="06126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GB" noProof="0"/>
              <a:t>’Quote’</a:t>
            </a:r>
          </a:p>
        </p:txBody>
      </p:sp>
      <p:sp>
        <p:nvSpPr>
          <p:cNvPr id="4" name="Espace réservé du texte 10">
            <a:extLst>
              <a:ext uri="{FF2B5EF4-FFF2-40B4-BE49-F238E27FC236}">
                <a16:creationId xmlns:a16="http://schemas.microsoft.com/office/drawing/2014/main" id="{38F6EE77-DBE1-F448-BA34-49C00A7FC3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50418" y="4823791"/>
            <a:ext cx="7613583" cy="788296"/>
          </a:xfrm>
          <a:prstGeom prst="rect">
            <a:avLst/>
          </a:prstGeom>
        </p:spPr>
        <p:txBody>
          <a:bodyPr lIns="720000" tIns="0" rIns="720000" bIns="0" anchor="b"/>
          <a:lstStyle>
            <a:lvl1pPr marL="0" indent="0" algn="r">
              <a:buNone/>
              <a:defRPr sz="2500" i="1" cap="none" baseline="0">
                <a:solidFill>
                  <a:srgbClr val="0033BE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 noProof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82399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ubtitle"/>
          <p:cNvSpPr txBox="1">
            <a:spLocks noGrp="1"/>
          </p:cNvSpPr>
          <p:nvPr>
            <p:ph type="body" sz="quarter" idx="13"/>
          </p:nvPr>
        </p:nvSpPr>
        <p:spPr>
          <a:xfrm>
            <a:off x="1294890" y="3530113"/>
            <a:ext cx="9183165" cy="5078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spcBef>
                <a:spcPts val="0"/>
              </a:spcBef>
              <a:buSzTx/>
              <a:buNone/>
              <a:defRPr sz="3000">
                <a:solidFill>
                  <a:srgbClr val="A3C617"/>
                </a:solidFill>
                <a:latin typeface="+mj-lt"/>
                <a:ea typeface="+mj-ea"/>
                <a:cs typeface="+mj-cs"/>
                <a:sym typeface="Verdana"/>
              </a:defRPr>
            </a:lvl1pPr>
          </a:lstStyle>
          <a:p>
            <a:r>
              <a:t>Subtitle</a:t>
            </a:r>
          </a:p>
        </p:txBody>
      </p:sp>
      <p:sp>
        <p:nvSpPr>
          <p:cNvPr id="106" name="Title Text"/>
          <p:cNvSpPr txBox="1">
            <a:spLocks noGrp="1"/>
          </p:cNvSpPr>
          <p:nvPr>
            <p:ph type="body" sz="quarter" idx="14"/>
          </p:nvPr>
        </p:nvSpPr>
        <p:spPr>
          <a:xfrm>
            <a:off x="591107" y="2420343"/>
            <a:ext cx="9898619" cy="1518048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0"/>
              </a:spcBef>
              <a:buSzTx/>
              <a:buNone/>
              <a:defRPr sz="5200" b="1">
                <a:solidFill>
                  <a:srgbClr val="0497D5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0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796343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F0EACD-9AAC-6CEE-53C4-608E6F7F69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10579" y="4311651"/>
            <a:ext cx="2291644" cy="7006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/>
              <a:t>TITLE</a:t>
            </a:r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053534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E47AD9C-6CC6-2D46-A9DE-64312C79DA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085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D5FB060-5281-CE4C-92DE-F31B89A4758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74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EE870197-BFFF-6742-9914-B90EF3714B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09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tya.PRISKIN@ec.europa.eu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Dorottya.PRISKIN@ec.europa.e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ustainable-energy-week.ec.europa.eu/youth-engagement/young-energy-ambassadors-guidelines_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D6182C-8D41-624B-A2C4-F7F7E38BD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3992" y="3343275"/>
            <a:ext cx="5144869" cy="1325563"/>
          </a:xfrm>
        </p:spPr>
        <p:txBody>
          <a:bodyPr>
            <a:normAutofit fontScale="90000"/>
          </a:bodyPr>
          <a:lstStyle/>
          <a:p>
            <a:br>
              <a:rPr lang="fr-FR" sz="4267"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fr-FR" sz="4267">
                <a:latin typeface="Segoe UI Black" panose="020B0A02040204020203" pitchFamily="34" charset="0"/>
                <a:ea typeface="Segoe UI Black" panose="020B0A02040204020203" pitchFamily="34" charset="0"/>
              </a:rPr>
              <a:t>Young Energy </a:t>
            </a:r>
            <a:r>
              <a:rPr lang="fr-FR" sz="4267" err="1">
                <a:latin typeface="Segoe UI Black" panose="020B0A02040204020203" pitchFamily="34" charset="0"/>
                <a:ea typeface="Segoe UI Black" panose="020B0A02040204020203" pitchFamily="34" charset="0"/>
              </a:rPr>
              <a:t>Ambassadors</a:t>
            </a:r>
            <a:r>
              <a:rPr lang="fr-FR" sz="4267">
                <a:latin typeface="Segoe UI Black" panose="020B0A02040204020203" pitchFamily="34" charset="0"/>
                <a:ea typeface="Segoe UI Black" panose="020B0A02040204020203" pitchFamily="34" charset="0"/>
              </a:rPr>
              <a:t> Initiative</a:t>
            </a:r>
            <a:r>
              <a:rPr lang="fr-FR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br>
              <a:rPr lang="fr-FR"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br>
              <a:rPr lang="fr-FR"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fr-FR">
                <a:solidFill>
                  <a:srgbClr val="0033B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14 </a:t>
            </a:r>
            <a:r>
              <a:rPr lang="fr-FR" err="1">
                <a:solidFill>
                  <a:srgbClr val="0033B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October</a:t>
            </a:r>
            <a:r>
              <a:rPr lang="fr-FR">
                <a:solidFill>
                  <a:srgbClr val="0033B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2024</a:t>
            </a:r>
            <a:endParaRPr lang="fr-FR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0F1C36-5CCE-7463-7A0F-4ADAE0E52BAC}"/>
              </a:ext>
            </a:extLst>
          </p:cNvPr>
          <p:cNvSpPr/>
          <p:nvPr/>
        </p:nvSpPr>
        <p:spPr>
          <a:xfrm>
            <a:off x="5573992" y="2019300"/>
            <a:ext cx="2341283" cy="361950"/>
          </a:xfrm>
          <a:prstGeom prst="rect">
            <a:avLst/>
          </a:prstGeom>
          <a:solidFill>
            <a:srgbClr val="00B75E"/>
          </a:solidFill>
          <a:ln>
            <a:solidFill>
              <a:srgbClr val="00B7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3464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16A7B5D-9B40-06BC-D585-BEE39DC3C359}"/>
              </a:ext>
            </a:extLst>
          </p:cNvPr>
          <p:cNvSpPr txBox="1">
            <a:spLocks/>
          </p:cNvSpPr>
          <p:nvPr/>
        </p:nvSpPr>
        <p:spPr>
          <a:xfrm>
            <a:off x="466725" y="2089099"/>
            <a:ext cx="4127046" cy="3461717"/>
          </a:xfrm>
          <a:prstGeom prst="rect">
            <a:avLst/>
          </a:prstGeom>
        </p:spPr>
        <p:txBody>
          <a:bodyPr wrap="square" lIns="121920" tIns="60960" rIns="121920" bIns="60960" anchor="t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1" indent="0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Arial"/>
              </a:rPr>
              <a:t>	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sym typeface="Arial"/>
              </a:rPr>
              <a:t>What?</a:t>
            </a:r>
          </a:p>
          <a:p>
            <a:pPr marL="685800" lvl="2" indent="0" algn="just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1800">
                <a:solidFill>
                  <a:srgbClr val="00037A"/>
                </a:solidFill>
                <a:latin typeface="Calibri"/>
                <a:cs typeface="Calibri"/>
              </a:rPr>
              <a:t>It is an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annual event </a:t>
            </a: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dedicated to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renewables and efficient energy </a:t>
            </a: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use in Europe. </a:t>
            </a:r>
            <a:endParaRPr lang="en-US" sz="1800" i="0" u="none" strike="noStrike" kern="1200" cap="none" spc="0" normalizeH="0" baseline="0" noProof="0">
              <a:ln>
                <a:noFill/>
              </a:ln>
              <a:solidFill>
                <a:srgbClr val="00037A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685800" lvl="2" indent="0" algn="just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It comprises a series of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activities</a:t>
            </a: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 aimed at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building a secure</a:t>
            </a:r>
            <a:r>
              <a:rPr lang="en-US" sz="1800" b="1">
                <a:solidFill>
                  <a:srgbClr val="00037A"/>
                </a:solidFill>
                <a:latin typeface="Calibri"/>
                <a:cs typeface="Calibri"/>
              </a:rPr>
              <a:t>, fair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 and clean energy future </a:t>
            </a: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for Europe</a:t>
            </a:r>
            <a:r>
              <a:rPr lang="en-US" sz="1800">
                <a:solidFill>
                  <a:srgbClr val="00037A"/>
                </a:solidFill>
                <a:latin typeface="Calibri"/>
                <a:cs typeface="Calibri"/>
              </a:rPr>
              <a:t>.</a:t>
            </a:r>
            <a:endParaRPr lang="en-US" sz="1800" b="1" i="0" u="none" strike="noStrike" kern="1200" cap="none" spc="0" normalizeH="0" baseline="0" noProof="0">
              <a:ln>
                <a:noFill/>
              </a:ln>
              <a:solidFill>
                <a:srgbClr val="00037A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685800" lvl="2" indent="0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+mj-lt"/>
              <a:ea typeface="+mn-ea"/>
              <a:cs typeface="+mn-cs"/>
              <a:sym typeface="Arial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1600"/>
              </a:spcAft>
              <a:buClrTx/>
              <a:buSz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EC Square Sans Pro"/>
              <a:ea typeface="Calibri"/>
              <a:cs typeface="Calibri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945E8F-DAC9-2928-2E84-8354CDB8F82C}"/>
              </a:ext>
            </a:extLst>
          </p:cNvPr>
          <p:cNvSpPr txBox="1"/>
          <p:nvPr/>
        </p:nvSpPr>
        <p:spPr>
          <a:xfrm>
            <a:off x="2083934" y="435429"/>
            <a:ext cx="10501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Arial"/>
                <a:sym typeface="EC Square Sans Pro"/>
              </a:rPr>
              <a:t>EUROPEAN SUSTAINABLE ENERGY WEEK</a:t>
            </a:r>
            <a:endParaRPr kumimoji="0" lang="en-IE" sz="3600" b="0" i="0" u="none" strike="noStrike" kern="0" cap="none" spc="0" normalizeH="0" baseline="0" noProof="0">
              <a:ln>
                <a:noFill/>
              </a:ln>
              <a:solidFill>
                <a:srgbClr val="00037A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3D0C21-C519-5604-C34B-9FCEF434F3E4}"/>
              </a:ext>
            </a:extLst>
          </p:cNvPr>
          <p:cNvSpPr txBox="1"/>
          <p:nvPr/>
        </p:nvSpPr>
        <p:spPr>
          <a:xfrm>
            <a:off x="4470117" y="2089099"/>
            <a:ext cx="3849290" cy="28607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marR="0" lvl="1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>
                <a:solidFill>
                  <a:srgbClr val="00037A"/>
                </a:solidFill>
                <a:latin typeface="+mj-lt"/>
              </a:rPr>
              <a:t>	</a:t>
            </a:r>
            <a:r>
              <a:rPr lang="en-US" sz="2000" b="1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Who?</a:t>
            </a:r>
          </a:p>
          <a:p>
            <a:pPr marL="685800" lvl="2" indent="0" algn="just" defTabSz="914377">
              <a:spcBef>
                <a:spcPts val="1000"/>
              </a:spcBef>
              <a:buClrTx/>
              <a:buNone/>
            </a:pPr>
            <a:r>
              <a:rPr lang="en-US" sz="1800" err="1">
                <a:solidFill>
                  <a:srgbClr val="00037A"/>
                </a:solidFill>
                <a:latin typeface="Calibri"/>
                <a:cs typeface="Calibri"/>
              </a:rPr>
              <a:t>Organised</a:t>
            </a:r>
            <a:r>
              <a:rPr lang="en-US" sz="1800">
                <a:solidFill>
                  <a:srgbClr val="00037A"/>
                </a:solidFill>
                <a:latin typeface="Calibri"/>
                <a:cs typeface="Calibri"/>
              </a:rPr>
              <a:t> by </a:t>
            </a:r>
            <a:r>
              <a:rPr lang="en-US" sz="1800" b="1">
                <a:solidFill>
                  <a:srgbClr val="00037A"/>
                </a:solidFill>
                <a:latin typeface="Calibri"/>
                <a:cs typeface="Calibri"/>
              </a:rPr>
              <a:t>CINEA and DG ENER</a:t>
            </a:r>
            <a:r>
              <a:rPr lang="en-US" sz="1800">
                <a:solidFill>
                  <a:srgbClr val="00037A"/>
                </a:solidFill>
                <a:latin typeface="Calibri"/>
                <a:cs typeface="Calibri"/>
              </a:rPr>
              <a:t>.</a:t>
            </a:r>
          </a:p>
          <a:p>
            <a:pPr marL="685800" lvl="2" algn="just" defTabSz="914377">
              <a:spcBef>
                <a:spcPts val="1000"/>
              </a:spcBef>
              <a:buClrTx/>
            </a:pPr>
            <a:r>
              <a:rPr lang="en-US" sz="1800" b="1">
                <a:solidFill>
                  <a:srgbClr val="00037A"/>
                </a:solidFill>
                <a:latin typeface="Calibri"/>
                <a:cs typeface="Calibri"/>
              </a:rPr>
              <a:t>Attended by</a:t>
            </a:r>
            <a:r>
              <a:rPr lang="en-US" sz="1800">
                <a:solidFill>
                  <a:srgbClr val="00037A"/>
                </a:solidFill>
                <a:latin typeface="Calibri"/>
                <a:cs typeface="Calibri"/>
              </a:rPr>
              <a:t>: P</a:t>
            </a:r>
            <a:r>
              <a:rPr kumimoji="0" lang="en-US" sz="1800">
                <a:solidFill>
                  <a:srgbClr val="00037A"/>
                </a:solidFill>
                <a:latin typeface="Calibri"/>
                <a:ea typeface="+mn-ea"/>
                <a:cs typeface="Calibri"/>
                <a:sym typeface="Arial"/>
              </a:rPr>
              <a:t>ublic authorities, private companies, NGOs, EU project partners, researchers and consumers.</a:t>
            </a:r>
            <a:endParaRPr lang="en-US" sz="1800">
              <a:solidFill>
                <a:srgbClr val="00037A"/>
              </a:solidFill>
              <a:latin typeface="Calibri"/>
              <a:ea typeface="+mn-ea"/>
              <a:cs typeface="Calibri"/>
            </a:endParaRPr>
          </a:p>
          <a:p>
            <a:pPr marL="685800" lvl="2" indent="0" defTabSz="914377">
              <a:lnSpc>
                <a:spcPct val="150000"/>
              </a:lnSpc>
              <a:spcBef>
                <a:spcPts val="1000"/>
              </a:spcBef>
              <a:buClrTx/>
              <a:buNone/>
            </a:pPr>
            <a:endParaRPr lang="en-US" sz="2000" b="1">
              <a:solidFill>
                <a:srgbClr val="4472C4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2B3390-4848-2265-FF64-E553665F52D8}"/>
              </a:ext>
            </a:extLst>
          </p:cNvPr>
          <p:cNvSpPr txBox="1"/>
          <p:nvPr/>
        </p:nvSpPr>
        <p:spPr>
          <a:xfrm>
            <a:off x="8043182" y="2067328"/>
            <a:ext cx="3710667" cy="28725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marR="0" lvl="1" algn="ctr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Segoe UI Black"/>
                <a:ea typeface="Segoe UI Black"/>
                <a:cs typeface="+mn-cs"/>
                <a:sym typeface="Arial"/>
              </a:rPr>
              <a:t>Youth </a:t>
            </a:r>
            <a:r>
              <a:rPr lang="en-US" sz="2000" b="1" kern="1200">
                <a:solidFill>
                  <a:srgbClr val="00037A"/>
                </a:solidFill>
                <a:latin typeface="Segoe UI Black"/>
                <a:ea typeface="Segoe UI Black"/>
                <a:cs typeface="+mn-cs"/>
              </a:rPr>
              <a:t>element</a:t>
            </a: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37A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+mn-cs"/>
              <a:sym typeface="Arial"/>
            </a:endParaRPr>
          </a:p>
          <a:p>
            <a:pPr marL="685800" lvl="2" indent="0" algn="just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1800">
                <a:solidFill>
                  <a:srgbClr val="00037A"/>
                </a:solidFill>
                <a:latin typeface="Calibri"/>
              </a:rPr>
              <a:t>The </a:t>
            </a:r>
            <a:r>
              <a:rPr lang="en-US" sz="1800" b="1">
                <a:solidFill>
                  <a:srgbClr val="00037A"/>
                </a:solidFill>
                <a:latin typeface="Calibri"/>
              </a:rPr>
              <a:t>European Youth Energy Day </a:t>
            </a:r>
            <a:r>
              <a:rPr lang="en-US" sz="1800">
                <a:solidFill>
                  <a:srgbClr val="00037A"/>
                </a:solidFill>
                <a:latin typeface="Calibri"/>
              </a:rPr>
              <a:t>is part of the EUSEW Policy Conference.</a:t>
            </a:r>
          </a:p>
          <a:p>
            <a:pPr marL="685800" lvl="2" algn="just" defTabSz="914377">
              <a:spcBef>
                <a:spcPts val="1000"/>
              </a:spcBef>
            </a:pPr>
            <a:r>
              <a:rPr lang="en-US" sz="1800">
                <a:solidFill>
                  <a:srgbClr val="00037A"/>
                </a:solidFill>
                <a:latin typeface="Calibri"/>
              </a:rPr>
              <a:t>A chance for young participants (aged 18-34) to get involved in debates on Europe’s sustainable energy transition.</a:t>
            </a:r>
          </a:p>
        </p:txBody>
      </p:sp>
    </p:spTree>
    <p:extLst>
      <p:ext uri="{BB962C8B-B14F-4D97-AF65-F5344CB8AC3E}">
        <p14:creationId xmlns:p14="http://schemas.microsoft.com/office/powerpoint/2010/main" val="129037056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AA5CC48-3437-31F6-D07F-C0D6982F61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9CB662-8582-6472-B0B2-D90863FED7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5" name="Picture 4" descr="A group of people in a conference room&#10;&#10;Description automatically generated">
            <a:extLst>
              <a:ext uri="{FF2B5EF4-FFF2-40B4-BE49-F238E27FC236}">
                <a16:creationId xmlns:a16="http://schemas.microsoft.com/office/drawing/2014/main" id="{95CAE4B5-C1E7-5323-DB83-FA3EB7536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508"/>
            <a:ext cx="12192000" cy="812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83713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69EDF0-FEE2-7340-890E-C0B51362A1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44161" y="2839798"/>
            <a:ext cx="9503677" cy="3883816"/>
          </a:xfrm>
        </p:spPr>
        <p:txBody>
          <a:bodyPr lIns="0" tIns="0" rIns="0" bIns="0" anchor="t"/>
          <a:lstStyle/>
          <a:p>
            <a:pPr marL="0" indent="0" algn="ctr">
              <a:buNone/>
            </a:pPr>
            <a:r>
              <a:rPr lang="en-US" sz="5300">
                <a:solidFill>
                  <a:srgbClr val="00037A"/>
                </a:solidFill>
                <a:latin typeface="Segoe UI Black"/>
                <a:ea typeface="Segoe UI Black"/>
                <a:sym typeface="EC Square Sans Pro"/>
              </a:rPr>
              <a:t>How can networks from Member States get involved?</a:t>
            </a:r>
          </a:p>
        </p:txBody>
      </p:sp>
    </p:spTree>
    <p:extLst>
      <p:ext uri="{BB962C8B-B14F-4D97-AF65-F5344CB8AC3E}">
        <p14:creationId xmlns:p14="http://schemas.microsoft.com/office/powerpoint/2010/main" val="283867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16A7B5D-9B40-06BC-D585-BEE39DC3C359}"/>
              </a:ext>
            </a:extLst>
          </p:cNvPr>
          <p:cNvSpPr txBox="1">
            <a:spLocks/>
          </p:cNvSpPr>
          <p:nvPr/>
        </p:nvSpPr>
        <p:spPr>
          <a:xfrm>
            <a:off x="1160009" y="2041404"/>
            <a:ext cx="10655752" cy="3755900"/>
          </a:xfrm>
          <a:prstGeom prst="rect">
            <a:avLst/>
          </a:prstGeom>
        </p:spPr>
        <p:txBody>
          <a:bodyPr wrap="square" lIns="121920" tIns="60960" rIns="121920" bIns="60960" anchor="t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377">
              <a:spcBef>
                <a:spcPts val="1000"/>
              </a:spcBef>
              <a:spcAft>
                <a:spcPts val="1600"/>
              </a:spcAft>
              <a:buNone/>
              <a:defRPr/>
            </a:pPr>
            <a:r>
              <a:rPr lang="en-US" sz="2000" b="1">
                <a:solidFill>
                  <a:srgbClr val="00037A"/>
                </a:solidFill>
                <a:latin typeface="Calibri"/>
                <a:ea typeface="Segoe UI Black"/>
                <a:cs typeface="Calibri"/>
              </a:rPr>
              <a:t>Representations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37A"/>
                </a:solidFill>
                <a:effectLst/>
                <a:uLnTx/>
                <a:uFillTx/>
                <a:latin typeface="Calibri"/>
                <a:ea typeface="Segoe UI Black"/>
                <a:cs typeface="Calibri"/>
                <a:sym typeface="Arial"/>
              </a:rPr>
              <a:t>, Europe Direct Centers</a:t>
            </a:r>
            <a:r>
              <a:rPr lang="en-US" sz="2000" b="1">
                <a:solidFill>
                  <a:srgbClr val="00037A"/>
                </a:solidFill>
                <a:latin typeface="Calibri"/>
                <a:ea typeface="Segoe UI Black"/>
                <a:cs typeface="Calibri"/>
              </a:rPr>
              <a:t>, </a:t>
            </a:r>
            <a:r>
              <a:rPr lang="en-US" sz="2000" b="1">
                <a:solidFill>
                  <a:srgbClr val="00037A"/>
                </a:solidFill>
                <a:latin typeface="Calibri"/>
                <a:ea typeface="Calibri"/>
                <a:cs typeface="Calibri"/>
              </a:rPr>
              <a:t>European Documentation </a:t>
            </a:r>
            <a:r>
              <a:rPr lang="en-US" sz="2000" b="1" err="1">
                <a:solidFill>
                  <a:srgbClr val="00037A"/>
                </a:solidFill>
                <a:latin typeface="Calibri"/>
                <a:ea typeface="Calibri"/>
                <a:cs typeface="Calibri"/>
              </a:rPr>
              <a:t>Centres</a:t>
            </a:r>
            <a:r>
              <a:rPr lang="en-US" sz="2000" b="1">
                <a:solidFill>
                  <a:srgbClr val="00037A"/>
                </a:solidFill>
                <a:latin typeface="Calibri"/>
                <a:ea typeface="Calibri"/>
                <a:cs typeface="Calibri"/>
              </a:rPr>
              <a:t> and other networks from Member States can collaborate with the Young Energy Ambassadors by: </a:t>
            </a:r>
            <a:endParaRPr lang="en-US" sz="2000" b="1"/>
          </a:p>
          <a:p>
            <a:pPr algn="just" defTabSz="914377">
              <a:spcBef>
                <a:spcPts val="1000"/>
              </a:spcBef>
              <a:spcAft>
                <a:spcPts val="1600"/>
              </a:spcAft>
              <a:defRPr/>
            </a:pPr>
            <a:r>
              <a:rPr lang="en-US" sz="1800" b="1">
                <a:solidFill>
                  <a:srgbClr val="00037A"/>
                </a:solidFill>
                <a:cs typeface="Calibri"/>
              </a:rPr>
              <a:t>Inviting the Ambassadors from your country to energy-related events</a:t>
            </a:r>
            <a:r>
              <a:rPr lang="en-US" sz="1800">
                <a:solidFill>
                  <a:srgbClr val="00037A"/>
                </a:solidFill>
                <a:cs typeface="Calibri"/>
              </a:rPr>
              <a:t> as participants or as speakers. They are bright young experts with good ideas to share!</a:t>
            </a:r>
          </a:p>
          <a:p>
            <a:pPr algn="just" defTabSz="914377">
              <a:spcBef>
                <a:spcPts val="1000"/>
              </a:spcBef>
              <a:spcAft>
                <a:spcPts val="1600"/>
              </a:spcAft>
              <a:defRPr/>
            </a:pPr>
            <a:r>
              <a:rPr lang="en-US" sz="1800" b="1">
                <a:solidFill>
                  <a:srgbClr val="00037A"/>
                </a:solidFill>
                <a:cs typeface="Calibri"/>
              </a:rPr>
              <a:t>Inform the Ambassadors in your country about opportunities</a:t>
            </a:r>
            <a:r>
              <a:rPr lang="en-US" sz="1800">
                <a:solidFill>
                  <a:srgbClr val="00037A"/>
                </a:solidFill>
                <a:cs typeface="Calibri"/>
              </a:rPr>
              <a:t> linked to energy (events, but also call for projects, call for papers, joining energy-networks etc.)</a:t>
            </a:r>
          </a:p>
          <a:p>
            <a:pPr algn="just" defTabSz="914377">
              <a:spcBef>
                <a:spcPts val="1000"/>
              </a:spcBef>
              <a:spcAft>
                <a:spcPts val="1600"/>
              </a:spcAft>
              <a:defRPr/>
            </a:pPr>
            <a:r>
              <a:rPr lang="en-US" sz="1800">
                <a:solidFill>
                  <a:srgbClr val="00037A"/>
                </a:solidFill>
                <a:cs typeface="Calibri"/>
              </a:rPr>
              <a:t>When </a:t>
            </a:r>
            <a:r>
              <a:rPr lang="en-US" sz="1800" b="1">
                <a:solidFill>
                  <a:srgbClr val="00037A"/>
                </a:solidFill>
                <a:cs typeface="Calibri"/>
              </a:rPr>
              <a:t>Commissioner for Energy and Housing visits your country</a:t>
            </a:r>
            <a:r>
              <a:rPr lang="en-US" sz="1800">
                <a:solidFill>
                  <a:srgbClr val="00037A"/>
                </a:solidFill>
                <a:cs typeface="Calibri"/>
              </a:rPr>
              <a:t>/your network, don't hesitate to get in touch with the YEAs and ENER – we are happy to help shape a youth discussion/dialogue/side-event etc.</a:t>
            </a:r>
          </a:p>
          <a:p>
            <a:pPr algn="just" defTabSz="914377">
              <a:spcBef>
                <a:spcPts val="1000"/>
              </a:spcBef>
              <a:spcAft>
                <a:spcPts val="1600"/>
              </a:spcAft>
              <a:defRPr/>
            </a:pPr>
            <a:r>
              <a:rPr lang="en-US" sz="1800" b="1">
                <a:solidFill>
                  <a:srgbClr val="00037A"/>
                </a:solidFill>
                <a:cs typeface="Calibri"/>
              </a:rPr>
              <a:t>Get in touch with ENER for further ideas</a:t>
            </a:r>
            <a:r>
              <a:rPr lang="en-US" sz="1800">
                <a:solidFill>
                  <a:srgbClr val="00037A"/>
                </a:solidFill>
                <a:cs typeface="Calibri"/>
              </a:rPr>
              <a:t> (contact point is </a:t>
            </a:r>
            <a:r>
              <a:rPr lang="en-US" sz="1800">
                <a:solidFill>
                  <a:srgbClr val="00037A"/>
                </a:solidFill>
                <a:ea typeface="+mn-lt"/>
                <a:cs typeface="+mn-lt"/>
                <a:hlinkClick r:id="rId3"/>
              </a:rPr>
              <a:t>Dorottya.PRISKIN@ec.europa.eu</a:t>
            </a:r>
            <a:r>
              <a:rPr lang="en-US" sz="1800">
                <a:solidFill>
                  <a:srgbClr val="00037A"/>
                </a:solidFill>
                <a:ea typeface="+mn-lt"/>
                <a:cs typeface="+mn-lt"/>
              </a:rPr>
              <a:t>)</a:t>
            </a:r>
            <a:endParaRPr lang="en-US" sz="1800">
              <a:solidFill>
                <a:srgbClr val="00037A"/>
              </a:solidFill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945E8F-DAC9-2928-2E84-8354CDB8F82C}"/>
              </a:ext>
            </a:extLst>
          </p:cNvPr>
          <p:cNvSpPr txBox="1"/>
          <p:nvPr/>
        </p:nvSpPr>
        <p:spPr>
          <a:xfrm>
            <a:off x="2062162" y="381000"/>
            <a:ext cx="8067675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en-US" sz="4000">
                <a:solidFill>
                  <a:srgbClr val="00037A"/>
                </a:solidFill>
                <a:latin typeface="Segoe UI Black"/>
                <a:ea typeface="Segoe UI Black"/>
              </a:rPr>
              <a:t>Your role as a network from a Member State</a:t>
            </a:r>
            <a:endParaRPr lang="en-US" sz="4000" b="0" i="0" u="none" strike="noStrike" kern="0" cap="none" spc="0" normalizeH="0" baseline="0" noProof="0">
              <a:ln>
                <a:noFill/>
              </a:ln>
              <a:solidFill>
                <a:srgbClr val="00037A"/>
              </a:solidFill>
              <a:effectLst/>
              <a:uLnTx/>
              <a:uFillTx/>
              <a:latin typeface="Segoe UI Black"/>
              <a:ea typeface="Segoe UI Black"/>
            </a:endParaRPr>
          </a:p>
        </p:txBody>
      </p:sp>
    </p:spTree>
    <p:extLst>
      <p:ext uri="{BB962C8B-B14F-4D97-AF65-F5344CB8AC3E}">
        <p14:creationId xmlns:p14="http://schemas.microsoft.com/office/powerpoint/2010/main" val="34336816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9F8099-A869-EDC7-7641-F9733B98B7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99757"/>
            <a:ext cx="12192000" cy="3433281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9881089A-A66F-F4AB-154F-7EFDEF1EABB6}"/>
              </a:ext>
            </a:extLst>
          </p:cNvPr>
          <p:cNvSpPr txBox="1">
            <a:spLocks/>
          </p:cNvSpPr>
          <p:nvPr/>
        </p:nvSpPr>
        <p:spPr>
          <a:xfrm>
            <a:off x="6800850" y="1522412"/>
            <a:ext cx="4622323" cy="1325563"/>
          </a:xfrm>
          <a:prstGeom prst="rect">
            <a:avLst/>
          </a:prstGeom>
        </p:spPr>
        <p:txBody>
          <a:bodyPr lIns="121920" tIns="60960" rIns="121920" bIns="6096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buClrTx/>
            </a:pPr>
            <a:r>
              <a:rPr lang="fr-FR" sz="4267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THANK YOU!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9A96EB-59B7-72D6-C741-406BC2B749A6}"/>
              </a:ext>
            </a:extLst>
          </p:cNvPr>
          <p:cNvSpPr txBox="1"/>
          <p:nvPr/>
        </p:nvSpPr>
        <p:spPr>
          <a:xfrm>
            <a:off x="8705368" y="6510383"/>
            <a:ext cx="4210532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IE">
                <a:latin typeface="EC Square Sans Cond Pro"/>
              </a:rPr>
              <a:t>Contact: </a:t>
            </a:r>
            <a:r>
              <a:rPr lang="en-US">
                <a:latin typeface="Calibri"/>
                <a:cs typeface="Calibri"/>
                <a:hlinkClick r:id="rId4"/>
              </a:rPr>
              <a:t>Dorottya.PRISKIN@ec.europa.eu</a:t>
            </a:r>
          </a:p>
        </p:txBody>
      </p:sp>
    </p:spTree>
    <p:extLst>
      <p:ext uri="{BB962C8B-B14F-4D97-AF65-F5344CB8AC3E}">
        <p14:creationId xmlns:p14="http://schemas.microsoft.com/office/powerpoint/2010/main" val="2351724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D2E3A44-E6A7-2A4D-82BD-084B576A76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95500" y="0"/>
            <a:ext cx="9504000" cy="1440000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AGENDA</a:t>
            </a:r>
            <a:r>
              <a:rPr lang="en-US"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766171-6621-26B7-FAEA-8278628802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95500" y="1886381"/>
            <a:ext cx="9504000" cy="4080000"/>
          </a:xfrm>
        </p:spPr>
        <p:txBody>
          <a:bodyPr lIns="0" tIns="0" rIns="0" bIns="0" anchor="t"/>
          <a:lstStyle/>
          <a:p>
            <a:pPr marL="456565" indent="-456565">
              <a:lnSpc>
                <a:spcPct val="150000"/>
              </a:lnSpc>
              <a:spcAft>
                <a:spcPts val="1067"/>
              </a:spcAft>
              <a:buClr>
                <a:srgbClr val="00037A"/>
              </a:buClr>
              <a:buFont typeface="Wingdings" panose="05000000000000000000" pitchFamily="2" charset="2"/>
              <a:buChar char="§"/>
            </a:pPr>
            <a:r>
              <a:rPr lang="en-IE" sz="2400" b="1">
                <a:latin typeface="+mj-lt"/>
                <a:ea typeface="Verdana"/>
              </a:rPr>
              <a:t>What</a:t>
            </a:r>
            <a:r>
              <a:rPr lang="en-IE" sz="2400">
                <a:latin typeface="+mj-lt"/>
                <a:ea typeface="Verdana"/>
              </a:rPr>
              <a:t> is the Young Energy Ambassadors programme (YEA)?</a:t>
            </a:r>
            <a:endParaRPr lang="en-US">
              <a:ea typeface="Verdana"/>
            </a:endParaRPr>
          </a:p>
          <a:p>
            <a:pPr marL="456565" indent="-456565">
              <a:lnSpc>
                <a:spcPct val="150000"/>
              </a:lnSpc>
              <a:spcAft>
                <a:spcPts val="1067"/>
              </a:spcAft>
              <a:buClr>
                <a:srgbClr val="00037A"/>
              </a:buClr>
              <a:buFont typeface="Wingdings" panose="05000000000000000000" pitchFamily="2" charset="2"/>
              <a:buChar char="§"/>
            </a:pPr>
            <a:r>
              <a:rPr lang="en-IE" sz="2400" b="1">
                <a:latin typeface="+mj-lt"/>
                <a:ea typeface="Verdana"/>
              </a:rPr>
              <a:t>What</a:t>
            </a:r>
            <a:r>
              <a:rPr lang="en-IE" sz="2400">
                <a:latin typeface="+mj-lt"/>
                <a:ea typeface="Verdana"/>
              </a:rPr>
              <a:t> do </a:t>
            </a:r>
            <a:r>
              <a:rPr lang="en-IE" sz="2400">
                <a:latin typeface="+mj-lt"/>
                <a:ea typeface="Calibri Light"/>
              </a:rPr>
              <a:t>Young Energy Ambassadors </a:t>
            </a:r>
            <a:r>
              <a:rPr lang="en-IE" sz="2400">
                <a:latin typeface="+mj-lt"/>
                <a:ea typeface="Verdana"/>
              </a:rPr>
              <a:t>do?</a:t>
            </a:r>
            <a:endParaRPr lang="en-IE" sz="2400">
              <a:latin typeface="+mj-lt"/>
              <a:ea typeface="Verdana"/>
              <a:cs typeface="Calibri Light"/>
            </a:endParaRPr>
          </a:p>
          <a:p>
            <a:pPr marL="456565" indent="-456565">
              <a:lnSpc>
                <a:spcPct val="150000"/>
              </a:lnSpc>
              <a:spcAft>
                <a:spcPts val="1067"/>
              </a:spcAft>
              <a:buClr>
                <a:srgbClr val="00037A"/>
              </a:buClr>
              <a:buFont typeface="Wingdings" panose="05000000000000000000" pitchFamily="2" charset="2"/>
              <a:buChar char="§"/>
            </a:pPr>
            <a:r>
              <a:rPr lang="en-IE" sz="2400">
                <a:latin typeface="+mj-lt"/>
                <a:ea typeface="Verdana"/>
              </a:rPr>
              <a:t>Introduction of the</a:t>
            </a:r>
            <a:r>
              <a:rPr lang="en-IE" sz="2400" b="1">
                <a:latin typeface="+mj-lt"/>
                <a:ea typeface="Verdana"/>
              </a:rPr>
              <a:t> European Sustainable Energy Week (EUSEW)</a:t>
            </a:r>
            <a:endParaRPr lang="en-IE" sz="2400" b="1">
              <a:latin typeface="+mj-lt"/>
              <a:ea typeface="Verdana"/>
              <a:cs typeface="Calibri Light"/>
            </a:endParaRPr>
          </a:p>
          <a:p>
            <a:pPr marL="456565" indent="-456565">
              <a:lnSpc>
                <a:spcPct val="150000"/>
              </a:lnSpc>
              <a:spcAft>
                <a:spcPts val="1067"/>
              </a:spcAft>
              <a:buClr>
                <a:srgbClr val="00037A"/>
              </a:buClr>
              <a:buFont typeface="Wingdings" panose="05000000000000000000" pitchFamily="2" charset="2"/>
              <a:buChar char="§"/>
            </a:pPr>
            <a:r>
              <a:rPr lang="en-IE" sz="2400" b="1">
                <a:latin typeface="+mj-lt"/>
                <a:ea typeface="Verdana"/>
              </a:rPr>
              <a:t>How </a:t>
            </a:r>
            <a:r>
              <a:rPr lang="en-IE" sz="2400">
                <a:latin typeface="+mj-lt"/>
                <a:ea typeface="Verdana"/>
              </a:rPr>
              <a:t>can networks from Member States get involved?</a:t>
            </a:r>
            <a:endParaRPr lang="en-IE" sz="2400" b="1">
              <a:latin typeface="+mj-lt"/>
              <a:ea typeface="Verdana"/>
              <a:cs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1738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69EDF0-FEE2-7340-890E-C0B51362A1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9644" y="601423"/>
            <a:ext cx="10690219" cy="5179216"/>
          </a:xfrm>
        </p:spPr>
        <p:txBody>
          <a:bodyPr lIns="0" tIns="0" rIns="0" bIns="0" anchor="t"/>
          <a:lstStyle/>
          <a:p>
            <a:pPr marL="0" indent="0" algn="ctr">
              <a:buNone/>
            </a:pPr>
            <a:r>
              <a:rPr lang="en-US" sz="4400">
                <a:solidFill>
                  <a:srgbClr val="00037A"/>
                </a:solidFill>
                <a:latin typeface="Segoe UI Black"/>
                <a:ea typeface="Segoe UI Black"/>
                <a:sym typeface="EC Square Sans Pro"/>
              </a:rPr>
              <a:t>WHAT IS THE PURPOSE OF THE PROGRAMME?</a:t>
            </a:r>
          </a:p>
          <a:p>
            <a:pPr marL="0" indent="0" algn="ctr">
              <a:buNone/>
            </a:pPr>
            <a:endParaRPr lang="en-US" sz="4400">
              <a:latin typeface="Segoe UI Black" panose="020B0A02040204020203" pitchFamily="34" charset="0"/>
              <a:ea typeface="Segoe UI Black" panose="020B0A02040204020203" pitchFamily="34" charset="0"/>
              <a:sym typeface="EC Square Sans Pro"/>
            </a:endParaRPr>
          </a:p>
          <a:p>
            <a:pPr marL="456565" indent="-456565" algn="just">
              <a:lnSpc>
                <a:spcPct val="150000"/>
              </a:lnSpc>
            </a:pPr>
            <a:r>
              <a:rPr lang="en-US" sz="2600">
                <a:solidFill>
                  <a:srgbClr val="00037A"/>
                </a:solidFill>
                <a:latin typeface="Calibri"/>
                <a:ea typeface="Segoe UI Black"/>
                <a:cs typeface="Segoe UI Semilight"/>
                <a:sym typeface="EC Square Sans Pro"/>
              </a:rPr>
              <a:t>To strengthen the </a:t>
            </a:r>
            <a:r>
              <a:rPr lang="en-US" sz="2600" b="1">
                <a:solidFill>
                  <a:srgbClr val="00037A"/>
                </a:solidFill>
                <a:latin typeface="Calibri"/>
                <a:ea typeface="Segoe UI Black"/>
                <a:cs typeface="Segoe UI Semilight"/>
                <a:sym typeface="EC Square Sans Pro"/>
              </a:rPr>
              <a:t>connection</a:t>
            </a:r>
            <a:r>
              <a:rPr lang="en-US" sz="2600">
                <a:solidFill>
                  <a:srgbClr val="00037A"/>
                </a:solidFill>
                <a:latin typeface="Calibri"/>
                <a:ea typeface="Segoe UI Black"/>
                <a:cs typeface="Segoe UI Semilight"/>
                <a:sym typeface="EC Square Sans Pro"/>
              </a:rPr>
              <a:t> between </a:t>
            </a:r>
            <a:r>
              <a:rPr lang="en-US" sz="2600" b="1">
                <a:solidFill>
                  <a:srgbClr val="00037A"/>
                </a:solidFill>
                <a:latin typeface="Calibri"/>
                <a:ea typeface="Segoe UI Black"/>
                <a:cs typeface="Segoe UI Semilight"/>
                <a:sym typeface="EC Square Sans Pro"/>
              </a:rPr>
              <a:t>EU energy policies</a:t>
            </a:r>
            <a:r>
              <a:rPr lang="en-US" sz="2600">
                <a:solidFill>
                  <a:srgbClr val="00037A"/>
                </a:solidFill>
                <a:latin typeface="Calibri"/>
                <a:ea typeface="Segoe UI Black"/>
                <a:cs typeface="Segoe UI Semilight"/>
                <a:sym typeface="EC Square Sans Pro"/>
              </a:rPr>
              <a:t> and </a:t>
            </a:r>
            <a:r>
              <a:rPr lang="en-US" sz="2600" b="1">
                <a:solidFill>
                  <a:srgbClr val="00037A"/>
                </a:solidFill>
                <a:latin typeface="Calibri"/>
                <a:ea typeface="Segoe UI Black"/>
                <a:cs typeface="Segoe UI Semilight"/>
                <a:sym typeface="EC Square Sans Pro"/>
              </a:rPr>
              <a:t>young individuals</a:t>
            </a:r>
            <a:r>
              <a:rPr lang="en-US" sz="2600">
                <a:solidFill>
                  <a:srgbClr val="00037A"/>
                </a:solidFill>
                <a:latin typeface="Calibri"/>
                <a:ea typeface="Segoe UI Black"/>
                <a:cs typeface="Segoe UI Semilight"/>
                <a:sym typeface="EC Square Sans Pro"/>
              </a:rPr>
              <a:t>, fostering their </a:t>
            </a:r>
            <a:r>
              <a:rPr lang="en-US" sz="2600" b="1">
                <a:solidFill>
                  <a:srgbClr val="00037A"/>
                </a:solidFill>
                <a:latin typeface="Calibri"/>
                <a:ea typeface="Segoe UI Black"/>
                <a:cs typeface="Segoe UI Semilight"/>
                <a:sym typeface="EC Square Sans Pro"/>
              </a:rPr>
              <a:t>interest and involvement </a:t>
            </a:r>
            <a:r>
              <a:rPr lang="en-US" sz="2600">
                <a:solidFill>
                  <a:srgbClr val="00037A"/>
                </a:solidFill>
                <a:latin typeface="Calibri"/>
                <a:ea typeface="Segoe UI Black"/>
                <a:cs typeface="Segoe UI Semilight"/>
                <a:sym typeface="EC Square Sans Pro"/>
              </a:rPr>
              <a:t>in the sustainable energy transition.</a:t>
            </a:r>
            <a:endParaRPr lang="en-US" sz="2600">
              <a:solidFill>
                <a:srgbClr val="00037A"/>
              </a:solidFill>
              <a:latin typeface="Calibri"/>
              <a:ea typeface="Segoe UI Black"/>
              <a:cs typeface="Segoe UI Semilight"/>
            </a:endParaRPr>
          </a:p>
          <a:p>
            <a:pPr marL="456565" indent="-456565" algn="just">
              <a:lnSpc>
                <a:spcPct val="150000"/>
              </a:lnSpc>
            </a:pPr>
            <a:r>
              <a:rPr lang="en-US" sz="2600">
                <a:solidFill>
                  <a:srgbClr val="00037A"/>
                </a:solidFill>
                <a:latin typeface="Calibri"/>
                <a:ea typeface="Segoe UI Black"/>
                <a:cs typeface="Segoe UI Semilight"/>
              </a:rPr>
              <a:t>To give young people the opportunity to </a:t>
            </a:r>
            <a:r>
              <a:rPr lang="en-US" sz="2600" b="1">
                <a:solidFill>
                  <a:srgbClr val="00037A"/>
                </a:solidFill>
                <a:latin typeface="Calibri"/>
                <a:ea typeface="Segoe UI Black"/>
                <a:cs typeface="Segoe UI Semilight"/>
              </a:rPr>
              <a:t>share their vision for Europe’s energy future.</a:t>
            </a:r>
            <a:endParaRPr lang="en-US" sz="2600">
              <a:solidFill>
                <a:srgbClr val="00037A"/>
              </a:solidFill>
              <a:latin typeface="Calibri"/>
              <a:ea typeface="Segoe UI Black"/>
              <a:cs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3198416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69EDF0-FEE2-7340-890E-C0B51362A1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44161" y="2839798"/>
            <a:ext cx="9503677" cy="3883816"/>
          </a:xfrm>
        </p:spPr>
        <p:txBody>
          <a:bodyPr lIns="0" tIns="0" rIns="0" bIns="0" anchor="t"/>
          <a:lstStyle/>
          <a:p>
            <a:pPr marL="0" indent="0" algn="ctr">
              <a:buNone/>
            </a:pPr>
            <a:r>
              <a:rPr lang="en-US" sz="5300">
                <a:solidFill>
                  <a:srgbClr val="00037A"/>
                </a:solidFill>
                <a:latin typeface="Segoe UI Black"/>
                <a:ea typeface="Segoe UI Black"/>
                <a:sym typeface="EC Square Sans Pro"/>
              </a:rPr>
              <a:t>Who are the Young Energy Ambassadors?</a:t>
            </a:r>
          </a:p>
        </p:txBody>
      </p:sp>
    </p:spTree>
    <p:extLst>
      <p:ext uri="{BB962C8B-B14F-4D97-AF65-F5344CB8AC3E}">
        <p14:creationId xmlns:p14="http://schemas.microsoft.com/office/powerpoint/2010/main" val="2276532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16A7B5D-9B40-06BC-D585-BEE39DC3C359}"/>
              </a:ext>
            </a:extLst>
          </p:cNvPr>
          <p:cNvSpPr txBox="1">
            <a:spLocks/>
          </p:cNvSpPr>
          <p:nvPr/>
        </p:nvSpPr>
        <p:spPr>
          <a:xfrm>
            <a:off x="2562225" y="1541458"/>
            <a:ext cx="9505951" cy="4687694"/>
          </a:xfrm>
          <a:prstGeom prst="rect">
            <a:avLst/>
          </a:prstGeom>
        </p:spPr>
        <p:txBody>
          <a:bodyPr wrap="square" lIns="121920" tIns="60960" rIns="121920" bIns="60960" anchor="t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000">
                <a:solidFill>
                  <a:srgbClr val="00037A"/>
                </a:solidFill>
                <a:latin typeface="+mj-lt"/>
                <a:ea typeface="Verdana"/>
              </a:rPr>
              <a:t>A group of </a:t>
            </a:r>
            <a:r>
              <a:rPr lang="en-US" sz="2000" b="1">
                <a:solidFill>
                  <a:srgbClr val="00037A"/>
                </a:solidFill>
                <a:latin typeface="+mj-lt"/>
                <a:ea typeface="Verdana"/>
              </a:rPr>
              <a:t>30 young professionals.</a:t>
            </a:r>
            <a:endParaRPr lang="en-US" sz="2000" b="1">
              <a:solidFill>
                <a:srgbClr val="00037A"/>
              </a:solidFill>
              <a:latin typeface="+mj-lt"/>
              <a:ea typeface="Verdana"/>
              <a:cs typeface="Calibri Light"/>
            </a:endParaRPr>
          </a:p>
          <a:p>
            <a:pPr defTabSz="914377">
              <a:lnSpc>
                <a:spcPct val="100000"/>
              </a:lnSpc>
              <a:spcBef>
                <a:spcPts val="1000"/>
              </a:spcBef>
              <a:buClrTx/>
              <a:buFont typeface="Wingdings" panose="05000000000000000000" pitchFamily="2" charset="2"/>
              <a:buChar char="§"/>
            </a:pPr>
            <a:endParaRPr lang="en-US" sz="2000" b="1">
              <a:solidFill>
                <a:srgbClr val="00037A"/>
              </a:solidFill>
              <a:latin typeface="+mj-lt"/>
              <a:ea typeface="Verdana" panose="020B0604030504040204" pitchFamily="34" charset="0"/>
              <a:cs typeface="Calibri Light"/>
            </a:endParaRPr>
          </a:p>
          <a:p>
            <a:pPr marL="0" indent="0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000">
                <a:solidFill>
                  <a:srgbClr val="00037A"/>
                </a:solidFill>
                <a:latin typeface="+mj-lt"/>
                <a:ea typeface="Verdana"/>
              </a:rPr>
              <a:t>Aged </a:t>
            </a:r>
            <a:r>
              <a:rPr lang="en-US" sz="2000" b="1">
                <a:solidFill>
                  <a:srgbClr val="00037A"/>
                </a:solidFill>
                <a:latin typeface="+mj-lt"/>
                <a:ea typeface="Verdana"/>
              </a:rPr>
              <a:t>18 to 34 </a:t>
            </a:r>
            <a:r>
              <a:rPr lang="en-US" sz="2000">
                <a:solidFill>
                  <a:srgbClr val="00037A"/>
                </a:solidFill>
                <a:latin typeface="+mj-lt"/>
                <a:ea typeface="Verdana"/>
              </a:rPr>
              <a:t>years old.</a:t>
            </a:r>
            <a:endParaRPr lang="en-US" sz="2000">
              <a:solidFill>
                <a:srgbClr val="00037A"/>
              </a:solidFill>
              <a:latin typeface="+mj-lt"/>
              <a:ea typeface="Verdana"/>
              <a:cs typeface="Calibri Light"/>
            </a:endParaRPr>
          </a:p>
          <a:p>
            <a:pPr defTabSz="914377">
              <a:lnSpc>
                <a:spcPct val="100000"/>
              </a:lnSpc>
              <a:spcBef>
                <a:spcPts val="1000"/>
              </a:spcBef>
              <a:buClrTx/>
              <a:buFont typeface="Wingdings" panose="05000000000000000000" pitchFamily="2" charset="2"/>
              <a:buChar char="§"/>
            </a:pPr>
            <a:endParaRPr lang="en-US" sz="2000">
              <a:solidFill>
                <a:srgbClr val="00037A"/>
              </a:solidFill>
              <a:latin typeface="+mj-lt"/>
              <a:ea typeface="Verdana" panose="020B0604030504040204" pitchFamily="34" charset="0"/>
              <a:cs typeface="Calibri Light"/>
            </a:endParaRPr>
          </a:p>
          <a:p>
            <a:pPr marL="0" indent="0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000">
                <a:solidFill>
                  <a:srgbClr val="00037A"/>
                </a:solidFill>
                <a:latin typeface="+mj-lt"/>
                <a:ea typeface="Verdana"/>
              </a:rPr>
              <a:t>Working in the </a:t>
            </a:r>
            <a:r>
              <a:rPr lang="en-US" sz="2000" b="1">
                <a:solidFill>
                  <a:srgbClr val="00037A"/>
                </a:solidFill>
                <a:latin typeface="+mj-lt"/>
                <a:ea typeface="Verdana"/>
              </a:rPr>
              <a:t>clean energy sector</a:t>
            </a:r>
            <a:r>
              <a:rPr lang="en-US" sz="2000">
                <a:solidFill>
                  <a:srgbClr val="00037A"/>
                </a:solidFill>
                <a:latin typeface="+mj-lt"/>
                <a:ea typeface="Verdana"/>
              </a:rPr>
              <a:t> in Europe.</a:t>
            </a:r>
            <a:endParaRPr lang="en-US" sz="2000">
              <a:solidFill>
                <a:srgbClr val="00037A"/>
              </a:solidFill>
              <a:latin typeface="+mj-lt"/>
              <a:ea typeface="Verdana"/>
              <a:cs typeface="Calibri Light"/>
            </a:endParaRPr>
          </a:p>
          <a:p>
            <a:pPr defTabSz="914377">
              <a:lnSpc>
                <a:spcPct val="100000"/>
              </a:lnSpc>
              <a:spcBef>
                <a:spcPts val="1000"/>
              </a:spcBef>
              <a:buClrTx/>
              <a:buFont typeface="Wingdings" panose="05000000000000000000" pitchFamily="2" charset="2"/>
              <a:buChar char="§"/>
            </a:pPr>
            <a:endParaRPr lang="en-US" sz="2000">
              <a:solidFill>
                <a:srgbClr val="00037A"/>
              </a:solidFill>
              <a:latin typeface="+mj-lt"/>
              <a:ea typeface="Verdana" panose="020B0604030504040204" pitchFamily="34" charset="0"/>
              <a:cs typeface="Calibri Light"/>
            </a:endParaRPr>
          </a:p>
          <a:p>
            <a:pPr marL="0" indent="0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000">
                <a:solidFill>
                  <a:srgbClr val="00037A"/>
                </a:solidFill>
                <a:latin typeface="+mj-lt"/>
                <a:ea typeface="Verdana"/>
              </a:rPr>
              <a:t>Selected to represent the right </a:t>
            </a:r>
            <a:r>
              <a:rPr lang="en-US" sz="2000" b="1">
                <a:solidFill>
                  <a:srgbClr val="00037A"/>
                </a:solidFill>
                <a:latin typeface="+mj-lt"/>
                <a:ea typeface="Verdana"/>
              </a:rPr>
              <a:t>balance of nationalities</a:t>
            </a:r>
            <a:r>
              <a:rPr lang="en-US" sz="2000">
                <a:solidFill>
                  <a:srgbClr val="00037A"/>
                </a:solidFill>
                <a:latin typeface="+mj-lt"/>
                <a:ea typeface="Verdana"/>
              </a:rPr>
              <a:t>, </a:t>
            </a:r>
            <a:r>
              <a:rPr lang="en-US" sz="2000" b="1">
                <a:solidFill>
                  <a:srgbClr val="00037A"/>
                </a:solidFill>
                <a:latin typeface="+mj-lt"/>
                <a:ea typeface="Verdana"/>
              </a:rPr>
              <a:t>gender</a:t>
            </a:r>
            <a:r>
              <a:rPr lang="en-US" sz="2000">
                <a:solidFill>
                  <a:srgbClr val="00037A"/>
                </a:solidFill>
                <a:latin typeface="+mj-lt"/>
                <a:ea typeface="Verdana"/>
              </a:rPr>
              <a:t> and </a:t>
            </a:r>
            <a:r>
              <a:rPr lang="en-US" sz="2000" b="1">
                <a:solidFill>
                  <a:srgbClr val="00037A"/>
                </a:solidFill>
                <a:latin typeface="+mj-lt"/>
                <a:ea typeface="Verdana"/>
              </a:rPr>
              <a:t>academic/professional profiles.</a:t>
            </a:r>
            <a:endParaRPr lang="en-US" sz="2000" b="1">
              <a:solidFill>
                <a:srgbClr val="00037A"/>
              </a:solidFill>
              <a:latin typeface="+mj-lt"/>
              <a:ea typeface="Verdana"/>
              <a:cs typeface="Calibri Light"/>
            </a:endParaRPr>
          </a:p>
          <a:p>
            <a:pPr defTabSz="914377">
              <a:lnSpc>
                <a:spcPct val="100000"/>
              </a:lnSpc>
              <a:spcBef>
                <a:spcPts val="1000"/>
              </a:spcBef>
              <a:buClrTx/>
              <a:buFont typeface="Wingdings" panose="05000000000000000000" pitchFamily="2" charset="2"/>
              <a:buChar char="§"/>
            </a:pPr>
            <a:endParaRPr lang="en-US" sz="2000" b="1">
              <a:solidFill>
                <a:srgbClr val="00037A"/>
              </a:solidFill>
              <a:latin typeface="+mj-lt"/>
              <a:ea typeface="Verdana" panose="020B0604030504040204" pitchFamily="34" charset="0"/>
              <a:cs typeface="Calibri Light"/>
            </a:endParaRPr>
          </a:p>
          <a:p>
            <a:pPr marL="0" indent="0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000" b="1">
                <a:solidFill>
                  <a:srgbClr val="00037A"/>
                </a:solidFill>
                <a:latin typeface="+mj-lt"/>
                <a:ea typeface="Verdana"/>
              </a:rPr>
              <a:t>1-year </a:t>
            </a:r>
            <a:r>
              <a:rPr lang="en-US" sz="2000">
                <a:solidFill>
                  <a:srgbClr val="00037A"/>
                </a:solidFill>
                <a:latin typeface="+mj-lt"/>
                <a:ea typeface="Verdana"/>
              </a:rPr>
              <a:t>mandate, since its launch (2023) </a:t>
            </a:r>
            <a:r>
              <a:rPr lang="en-US" sz="2000">
                <a:solidFill>
                  <a:srgbClr val="00037A"/>
                </a:solidFill>
                <a:latin typeface="+mj-lt"/>
                <a:ea typeface="Verdana"/>
                <a:sym typeface="Wingdings" panose="05000000000000000000" pitchFamily="2" charset="2"/>
              </a:rPr>
              <a:t> Next call for YEAs in </a:t>
            </a:r>
            <a:r>
              <a:rPr lang="en-US" sz="2000" b="1" u="sng">
                <a:solidFill>
                  <a:srgbClr val="00037A"/>
                </a:solidFill>
                <a:latin typeface="+mj-lt"/>
                <a:ea typeface="Verdana"/>
                <a:sym typeface="Wingdings" panose="05000000000000000000" pitchFamily="2" charset="2"/>
              </a:rPr>
              <a:t>early 2025.</a:t>
            </a:r>
            <a:endParaRPr lang="en-US" sz="2100" b="1" u="sng">
              <a:solidFill>
                <a:srgbClr val="00037A"/>
              </a:solidFill>
              <a:latin typeface="+mj-lt"/>
              <a:ea typeface="Verdana"/>
              <a:cs typeface="Calibri Light"/>
            </a:endParaRPr>
          </a:p>
          <a:p>
            <a:pPr marL="227965" indent="-227965" defTabSz="914377">
              <a:spcBef>
                <a:spcPts val="1000"/>
              </a:spcBef>
              <a:spcAft>
                <a:spcPts val="1600"/>
              </a:spcAft>
              <a:buClrTx/>
            </a:pPr>
            <a:endParaRPr lang="en-GB" sz="2400">
              <a:solidFill>
                <a:srgbClr val="4472C4"/>
              </a:solidFill>
              <a:latin typeface="EC Square Sans Pro"/>
              <a:ea typeface="Calibri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945E8F-DAC9-2928-2E84-8354CDB8F82C}"/>
              </a:ext>
            </a:extLst>
          </p:cNvPr>
          <p:cNvSpPr txBox="1"/>
          <p:nvPr/>
        </p:nvSpPr>
        <p:spPr>
          <a:xfrm>
            <a:off x="2085975" y="390525"/>
            <a:ext cx="860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  <a:sym typeface="EC Square Sans Pro"/>
              </a:rPr>
              <a:t>THE </a:t>
            </a:r>
            <a:r>
              <a:rPr lang="en-US" sz="4000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  <a:sym typeface="EC Square Sans Pro"/>
                <a:hlinkClick r:id="rId3"/>
              </a:rPr>
              <a:t>YEAs</a:t>
            </a:r>
            <a:r>
              <a:rPr lang="en-US" sz="4000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  <a:sym typeface="EC Square Sans Pro"/>
              </a:rPr>
              <a:t> ARE:</a:t>
            </a:r>
            <a:endParaRPr lang="en-IE" sz="4000">
              <a:solidFill>
                <a:srgbClr val="0003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4432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A769CF-011C-ABD4-8FF7-D45A9E5EED95}"/>
              </a:ext>
            </a:extLst>
          </p:cNvPr>
          <p:cNvSpPr txBox="1"/>
          <p:nvPr/>
        </p:nvSpPr>
        <p:spPr>
          <a:xfrm>
            <a:off x="1753599" y="722581"/>
            <a:ext cx="9541479" cy="574453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/>
          <a:p>
            <a:pPr algn="ctr" defTabSz="914377">
              <a:buClrTx/>
            </a:pPr>
            <a:r>
              <a:rPr lang="en-US" sz="2933" kern="1200" cap="all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the 2024 Young ENERGY Ambassadors </a:t>
            </a:r>
          </a:p>
        </p:txBody>
      </p:sp>
      <p:pic>
        <p:nvPicPr>
          <p:cNvPr id="5" name="Picture 4" descr="A collage of people's faces&#10;&#10;Description automatically generated">
            <a:extLst>
              <a:ext uri="{FF2B5EF4-FFF2-40B4-BE49-F238E27FC236}">
                <a16:creationId xmlns:a16="http://schemas.microsoft.com/office/drawing/2014/main" id="{62063F48-4398-48EF-94A5-3D15AD2777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347" b="16469"/>
          <a:stretch/>
        </p:blipFill>
        <p:spPr>
          <a:xfrm>
            <a:off x="1323588" y="1849822"/>
            <a:ext cx="10145017" cy="383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888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69EDF0-FEE2-7340-890E-C0B51362A1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44161" y="2839798"/>
            <a:ext cx="9503677" cy="3883816"/>
          </a:xfrm>
        </p:spPr>
        <p:txBody>
          <a:bodyPr lIns="0" tIns="0" rIns="0" bIns="0" anchor="t"/>
          <a:lstStyle/>
          <a:p>
            <a:pPr marL="0" indent="0" algn="ctr">
              <a:buNone/>
            </a:pPr>
            <a:r>
              <a:rPr lang="en-US" sz="5333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  <a:sym typeface="EC Square Sans Pro"/>
              </a:rPr>
              <a:t>What do the YEAs do?</a:t>
            </a:r>
          </a:p>
        </p:txBody>
      </p:sp>
    </p:spTree>
    <p:extLst>
      <p:ext uri="{BB962C8B-B14F-4D97-AF65-F5344CB8AC3E}">
        <p14:creationId xmlns:p14="http://schemas.microsoft.com/office/powerpoint/2010/main" val="2300432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>
            <a:extLst>
              <a:ext uri="{FF2B5EF4-FFF2-40B4-BE49-F238E27FC236}">
                <a16:creationId xmlns:a16="http://schemas.microsoft.com/office/drawing/2014/main" id="{D5B19EDD-2511-B5E9-AC4F-821D4B3A9CF8}"/>
              </a:ext>
            </a:extLst>
          </p:cNvPr>
          <p:cNvSpPr/>
          <p:nvPr/>
        </p:nvSpPr>
        <p:spPr>
          <a:xfrm>
            <a:off x="651782" y="2272420"/>
            <a:ext cx="3143250" cy="2041585"/>
          </a:xfrm>
          <a:prstGeom prst="cloud">
            <a:avLst/>
          </a:prstGeom>
          <a:solidFill>
            <a:srgbClr val="00037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16A7B5D-9B40-06BC-D585-BEE39DC3C359}"/>
              </a:ext>
            </a:extLst>
          </p:cNvPr>
          <p:cNvSpPr txBox="1">
            <a:spLocks/>
          </p:cNvSpPr>
          <p:nvPr/>
        </p:nvSpPr>
        <p:spPr>
          <a:xfrm>
            <a:off x="963386" y="2679382"/>
            <a:ext cx="2514600" cy="2394758"/>
          </a:xfrm>
          <a:prstGeom prst="rect">
            <a:avLst/>
          </a:prstGeom>
        </p:spPr>
        <p:txBody>
          <a:bodyPr wrap="square" lIns="121920" tIns="60960" rIns="121920" bIns="60960" anchor="t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000" b="1">
                <a:solidFill>
                  <a:schemeClr val="bg1">
                    <a:lumMod val="95000"/>
                  </a:schemeClr>
                </a:solidFill>
                <a:latin typeface="+mj-lt"/>
                <a:ea typeface="Verdana" panose="020B0604030504040204" pitchFamily="34" charset="0"/>
              </a:rPr>
              <a:t>Support </a:t>
            </a:r>
            <a:r>
              <a:rPr lang="en-US" sz="2000">
                <a:solidFill>
                  <a:schemeClr val="bg1">
                    <a:lumMod val="95000"/>
                  </a:schemeClr>
                </a:solidFill>
                <a:latin typeface="+mj-lt"/>
                <a:ea typeface="Verdana" panose="020B0604030504040204" pitchFamily="34" charset="0"/>
              </a:rPr>
              <a:t>and</a:t>
            </a:r>
            <a:r>
              <a:rPr lang="en-US" sz="2000" b="1">
                <a:solidFill>
                  <a:schemeClr val="bg1">
                    <a:lumMod val="95000"/>
                  </a:schemeClr>
                </a:solidFill>
                <a:latin typeface="+mj-lt"/>
                <a:ea typeface="Verdana" panose="020B0604030504040204" pitchFamily="34" charset="0"/>
              </a:rPr>
              <a:t> </a:t>
            </a:r>
            <a:r>
              <a:rPr lang="en-US" sz="2000">
                <a:solidFill>
                  <a:schemeClr val="bg1">
                    <a:lumMod val="95000"/>
                  </a:schemeClr>
                </a:solidFill>
                <a:latin typeface="+mj-lt"/>
                <a:ea typeface="Verdana" panose="020B0604030504040204" pitchFamily="34" charset="0"/>
              </a:rPr>
              <a:t>actively</a:t>
            </a:r>
            <a:r>
              <a:rPr lang="en-US" sz="2000" b="1">
                <a:solidFill>
                  <a:schemeClr val="bg1">
                    <a:lumMod val="95000"/>
                  </a:schemeClr>
                </a:solidFill>
                <a:latin typeface="+mj-lt"/>
                <a:ea typeface="Verdana" panose="020B0604030504040204" pitchFamily="34" charset="0"/>
              </a:rPr>
              <a:t> promote EU energy policy </a:t>
            </a:r>
            <a:r>
              <a:rPr lang="en-US" sz="2000">
                <a:solidFill>
                  <a:schemeClr val="bg1">
                    <a:lumMod val="95000"/>
                  </a:schemeClr>
                </a:solidFill>
                <a:latin typeface="+mj-lt"/>
                <a:ea typeface="Verdana" panose="020B0604030504040204" pitchFamily="34" charset="0"/>
              </a:rPr>
              <a:t>messages</a:t>
            </a:r>
          </a:p>
          <a:p>
            <a:pPr algn="ctr" defTabSz="914377">
              <a:lnSpc>
                <a:spcPct val="100000"/>
              </a:lnSpc>
              <a:spcBef>
                <a:spcPts val="1000"/>
              </a:spcBef>
              <a:buClrTx/>
              <a:buFont typeface="Wingdings" panose="05000000000000000000" pitchFamily="2" charset="2"/>
              <a:buChar char="§"/>
            </a:pPr>
            <a:endParaRPr lang="en-US" sz="2000" b="1">
              <a:solidFill>
                <a:srgbClr val="4472C4"/>
              </a:solidFill>
              <a:latin typeface="Corbel" panose="020B0503020204020204" pitchFamily="34" charset="0"/>
              <a:ea typeface="Verdana" panose="020B0604030504040204" pitchFamily="34" charset="0"/>
            </a:endParaRPr>
          </a:p>
          <a:p>
            <a:pPr marL="342900" lvl="1" indent="0" algn="ctr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100" b="1">
                <a:solidFill>
                  <a:srgbClr val="4472C4"/>
                </a:solidFill>
                <a:latin typeface="Calibri" panose="020F0502020204030204"/>
              </a:rPr>
              <a:t>	</a:t>
            </a:r>
          </a:p>
          <a:p>
            <a:pPr marL="228594" indent="-228594" algn="ctr" defTabSz="914377">
              <a:spcBef>
                <a:spcPts val="1000"/>
              </a:spcBef>
              <a:spcAft>
                <a:spcPts val="1600"/>
              </a:spcAft>
              <a:buClrTx/>
            </a:pPr>
            <a:endParaRPr lang="en-GB" sz="2400">
              <a:solidFill>
                <a:srgbClr val="4472C4"/>
              </a:solidFill>
              <a:latin typeface="EC Square Sans Pro"/>
              <a:ea typeface="Calibri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945E8F-DAC9-2928-2E84-8354CDB8F82C}"/>
              </a:ext>
            </a:extLst>
          </p:cNvPr>
          <p:cNvSpPr txBox="1"/>
          <p:nvPr/>
        </p:nvSpPr>
        <p:spPr>
          <a:xfrm>
            <a:off x="2219324" y="800100"/>
            <a:ext cx="8067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  <a:sym typeface="EC Square Sans Pro"/>
              </a:rPr>
              <a:t>WHAT DO THEY DO?</a:t>
            </a:r>
            <a:endParaRPr lang="en-IE" sz="4000">
              <a:solidFill>
                <a:srgbClr val="00037A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25F49E-94CB-24FA-AA39-76DAEE9A03BF}"/>
              </a:ext>
            </a:extLst>
          </p:cNvPr>
          <p:cNvSpPr txBox="1"/>
          <p:nvPr/>
        </p:nvSpPr>
        <p:spPr>
          <a:xfrm>
            <a:off x="8064955" y="1510419"/>
            <a:ext cx="4128406" cy="26673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400" b="1">
                <a:solidFill>
                  <a:srgbClr val="00037A"/>
                </a:solidFill>
                <a:latin typeface="Segoe UI Black"/>
                <a:ea typeface="Segoe UI Black"/>
              </a:rPr>
              <a:t>Examples</a:t>
            </a:r>
            <a:r>
              <a:rPr lang="en-US" sz="2400" b="1">
                <a:solidFill>
                  <a:srgbClr val="00037A"/>
                </a:solidFill>
                <a:latin typeface="Corbel"/>
                <a:ea typeface="Verdana"/>
              </a:rPr>
              <a:t>:</a:t>
            </a:r>
            <a:endParaRPr lang="en-US" sz="2400" b="1">
              <a:solidFill>
                <a:srgbClr val="4472C4"/>
              </a:solidFill>
              <a:latin typeface="Corbel"/>
              <a:ea typeface="Verdana"/>
            </a:endParaRPr>
          </a:p>
          <a:p>
            <a:pPr marL="0" indent="0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400">
                <a:solidFill>
                  <a:srgbClr val="00037A"/>
                </a:solidFill>
                <a:latin typeface="+mj-lt"/>
                <a:ea typeface="Verdana"/>
              </a:rPr>
              <a:t>Writing articles </a:t>
            </a:r>
          </a:p>
          <a:p>
            <a:pPr defTabSz="914377">
              <a:spcBef>
                <a:spcPts val="1000"/>
              </a:spcBef>
              <a:buClrTx/>
            </a:pPr>
            <a:r>
              <a:rPr lang="en-US" sz="2400">
                <a:solidFill>
                  <a:srgbClr val="00037A"/>
                </a:solidFill>
                <a:latin typeface="+mj-lt"/>
                <a:ea typeface="Verdana"/>
              </a:rPr>
              <a:t>Taking part in workshops</a:t>
            </a:r>
          </a:p>
          <a:p>
            <a:pPr marL="0" indent="0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400">
                <a:solidFill>
                  <a:srgbClr val="00037A"/>
                </a:solidFill>
                <a:latin typeface="+mj-lt"/>
                <a:ea typeface="Verdana"/>
              </a:rPr>
              <a:t>Writing recommendations</a:t>
            </a:r>
          </a:p>
          <a:p>
            <a:pPr defTabSz="914377">
              <a:spcBef>
                <a:spcPts val="1000"/>
              </a:spcBef>
              <a:buClrTx/>
            </a:pPr>
            <a:r>
              <a:rPr lang="en-US" sz="2400">
                <a:solidFill>
                  <a:srgbClr val="00037A"/>
                </a:solidFill>
                <a:latin typeface="+mj-lt"/>
                <a:ea typeface="Verdana"/>
              </a:rPr>
              <a:t>Exchanging with energy-experts</a:t>
            </a:r>
            <a:endParaRPr lang="en-US" sz="2400">
              <a:solidFill>
                <a:srgbClr val="00037A"/>
              </a:solidFill>
              <a:latin typeface="+mj-lt"/>
              <a:ea typeface="Verdana" panose="020B0604030504040204" pitchFamily="34" charset="0"/>
            </a:endParaRPr>
          </a:p>
          <a:p>
            <a:endParaRPr lang="en-IE"/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A1C9818D-01FC-47F9-AE0C-E12C8EC9E3DA}"/>
              </a:ext>
            </a:extLst>
          </p:cNvPr>
          <p:cNvSpPr/>
          <p:nvPr/>
        </p:nvSpPr>
        <p:spPr>
          <a:xfrm>
            <a:off x="4276725" y="1651934"/>
            <a:ext cx="3143250" cy="2041585"/>
          </a:xfrm>
          <a:prstGeom prst="cloud">
            <a:avLst/>
          </a:prstGeom>
          <a:solidFill>
            <a:srgbClr val="00037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9C7033C1-6BE9-9821-411C-05502C3F5006}"/>
              </a:ext>
            </a:extLst>
          </p:cNvPr>
          <p:cNvSpPr/>
          <p:nvPr/>
        </p:nvSpPr>
        <p:spPr>
          <a:xfrm>
            <a:off x="2371725" y="4308048"/>
            <a:ext cx="3143250" cy="2041585"/>
          </a:xfrm>
          <a:prstGeom prst="cloud">
            <a:avLst/>
          </a:prstGeom>
          <a:solidFill>
            <a:srgbClr val="00037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D40A2E6-EEC5-875A-4D41-9A86D33B31D8}"/>
              </a:ext>
            </a:extLst>
          </p:cNvPr>
          <p:cNvSpPr txBox="1">
            <a:spLocks/>
          </p:cNvSpPr>
          <p:nvPr/>
        </p:nvSpPr>
        <p:spPr>
          <a:xfrm>
            <a:off x="4588328" y="1939153"/>
            <a:ext cx="2514600" cy="2702535"/>
          </a:xfrm>
          <a:prstGeom prst="rect">
            <a:avLst/>
          </a:prstGeom>
        </p:spPr>
        <p:txBody>
          <a:bodyPr wrap="square" lIns="121920" tIns="60960" rIns="121920" bIns="60960" anchor="t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000">
                <a:solidFill>
                  <a:schemeClr val="bg1">
                    <a:lumMod val="95000"/>
                  </a:schemeClr>
                </a:solidFill>
                <a:latin typeface="+mj-lt"/>
                <a:ea typeface="Verdana"/>
              </a:rPr>
              <a:t>Participate in </a:t>
            </a:r>
            <a:r>
              <a:rPr lang="en-US" sz="2000" b="1">
                <a:solidFill>
                  <a:schemeClr val="bg1">
                    <a:lumMod val="95000"/>
                  </a:schemeClr>
                </a:solidFill>
                <a:latin typeface="+mj-lt"/>
                <a:ea typeface="Verdana"/>
              </a:rPr>
              <a:t>energy-related activities</a:t>
            </a:r>
            <a:r>
              <a:rPr lang="en-US" sz="2000">
                <a:solidFill>
                  <a:schemeClr val="bg1">
                    <a:lumMod val="95000"/>
                  </a:schemeClr>
                </a:solidFill>
                <a:latin typeface="+mj-lt"/>
                <a:ea typeface="Verdana"/>
              </a:rPr>
              <a:t> </a:t>
            </a:r>
            <a:r>
              <a:rPr lang="en-US" sz="2000" err="1">
                <a:solidFill>
                  <a:schemeClr val="bg1">
                    <a:lumMod val="95000"/>
                  </a:schemeClr>
                </a:solidFill>
                <a:latin typeface="+mj-lt"/>
                <a:ea typeface="Verdana"/>
              </a:rPr>
              <a:t>organised</a:t>
            </a:r>
            <a:r>
              <a:rPr lang="en-US" sz="2000">
                <a:solidFill>
                  <a:schemeClr val="bg1">
                    <a:lumMod val="95000"/>
                  </a:schemeClr>
                </a:solidFill>
                <a:latin typeface="+mj-lt"/>
                <a:ea typeface="Verdana"/>
              </a:rPr>
              <a:t> by DG ENER and CINEA</a:t>
            </a:r>
            <a:endParaRPr lang="en-US" sz="2000">
              <a:solidFill>
                <a:schemeClr val="bg1">
                  <a:lumMod val="95000"/>
                </a:schemeClr>
              </a:solidFill>
              <a:latin typeface="+mj-lt"/>
              <a:ea typeface="Verdana" panose="020B0604030504040204" pitchFamily="34" charset="0"/>
              <a:cs typeface="Calibri Light"/>
            </a:endParaRPr>
          </a:p>
          <a:p>
            <a:pPr algn="ctr" defTabSz="914377">
              <a:lnSpc>
                <a:spcPct val="100000"/>
              </a:lnSpc>
              <a:spcBef>
                <a:spcPts val="1000"/>
              </a:spcBef>
              <a:buClrTx/>
              <a:buFont typeface="Wingdings" panose="05000000000000000000" pitchFamily="2" charset="2"/>
              <a:buChar char="§"/>
            </a:pPr>
            <a:endParaRPr lang="en-US" sz="2000" b="1">
              <a:solidFill>
                <a:srgbClr val="4472C4"/>
              </a:solidFill>
              <a:latin typeface="Corbel" panose="020B0503020204020204" pitchFamily="34" charset="0"/>
              <a:ea typeface="Verdana" panose="020B0604030504040204" pitchFamily="34" charset="0"/>
            </a:endParaRPr>
          </a:p>
          <a:p>
            <a:pPr marL="342900" lvl="1" indent="0" algn="ctr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100" b="1">
                <a:solidFill>
                  <a:srgbClr val="4472C4"/>
                </a:solidFill>
                <a:latin typeface="Calibri" panose="020F0502020204030204"/>
              </a:rPr>
              <a:t>	</a:t>
            </a:r>
          </a:p>
          <a:p>
            <a:pPr marL="227965" indent="-227965" algn="ctr" defTabSz="914377">
              <a:spcBef>
                <a:spcPts val="1000"/>
              </a:spcBef>
              <a:spcAft>
                <a:spcPts val="1600"/>
              </a:spcAft>
              <a:buClrTx/>
            </a:pPr>
            <a:endParaRPr lang="en-GB" sz="2400">
              <a:solidFill>
                <a:srgbClr val="4472C4"/>
              </a:solidFill>
              <a:latin typeface="EC Square Sans Pro"/>
              <a:ea typeface="Calibri"/>
              <a:cs typeface="Calibri"/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7C1302C-FC17-0C2A-A91A-1E291E42F619}"/>
              </a:ext>
            </a:extLst>
          </p:cNvPr>
          <p:cNvSpPr txBox="1">
            <a:spLocks/>
          </p:cNvSpPr>
          <p:nvPr/>
        </p:nvSpPr>
        <p:spPr>
          <a:xfrm>
            <a:off x="2694213" y="4638810"/>
            <a:ext cx="2514600" cy="2394758"/>
          </a:xfrm>
          <a:prstGeom prst="rect">
            <a:avLst/>
          </a:prstGeom>
        </p:spPr>
        <p:txBody>
          <a:bodyPr wrap="square" lIns="121920" tIns="60960" rIns="121920" bIns="60960" anchor="t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000">
                <a:solidFill>
                  <a:schemeClr val="bg1">
                    <a:lumMod val="95000"/>
                  </a:schemeClr>
                </a:solidFill>
                <a:latin typeface="+mj-lt"/>
                <a:ea typeface="Verdana"/>
              </a:rPr>
              <a:t>Participate in the </a:t>
            </a:r>
            <a:r>
              <a:rPr lang="en-US" sz="2000" b="1">
                <a:solidFill>
                  <a:schemeClr val="bg1">
                    <a:lumMod val="95000"/>
                  </a:schemeClr>
                </a:solidFill>
                <a:latin typeface="+mj-lt"/>
                <a:ea typeface="Verdana"/>
              </a:rPr>
              <a:t>European Sustainable Energy Week</a:t>
            </a:r>
            <a:endParaRPr lang="en-US" sz="2000" b="1">
              <a:solidFill>
                <a:schemeClr val="bg1">
                  <a:lumMod val="95000"/>
                </a:schemeClr>
              </a:solidFill>
              <a:latin typeface="+mj-lt"/>
              <a:ea typeface="Verdana" panose="020B0604030504040204" pitchFamily="34" charset="0"/>
              <a:cs typeface="Calibri Light"/>
            </a:endParaRPr>
          </a:p>
          <a:p>
            <a:pPr algn="ctr" defTabSz="914377">
              <a:lnSpc>
                <a:spcPct val="100000"/>
              </a:lnSpc>
              <a:spcBef>
                <a:spcPts val="1000"/>
              </a:spcBef>
              <a:buClrTx/>
              <a:buFont typeface="Wingdings" panose="05000000000000000000" pitchFamily="2" charset="2"/>
              <a:buChar char="§"/>
            </a:pPr>
            <a:endParaRPr lang="en-US" sz="2000" b="1">
              <a:solidFill>
                <a:srgbClr val="4472C4"/>
              </a:solidFill>
              <a:latin typeface="Corbel" panose="020B0503020204020204" pitchFamily="34" charset="0"/>
              <a:ea typeface="Verdana" panose="020B0604030504040204" pitchFamily="34" charset="0"/>
            </a:endParaRPr>
          </a:p>
          <a:p>
            <a:pPr marL="342900" lvl="1" indent="0" algn="ctr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100" b="1">
                <a:solidFill>
                  <a:srgbClr val="4472C4"/>
                </a:solidFill>
                <a:latin typeface="Calibri" panose="020F0502020204030204"/>
              </a:rPr>
              <a:t>	</a:t>
            </a:r>
          </a:p>
          <a:p>
            <a:pPr marL="227965" indent="-227965" algn="ctr" defTabSz="914377">
              <a:spcBef>
                <a:spcPts val="1000"/>
              </a:spcBef>
              <a:spcAft>
                <a:spcPts val="1600"/>
              </a:spcAft>
              <a:buClrTx/>
            </a:pPr>
            <a:endParaRPr lang="en-GB" sz="2400">
              <a:solidFill>
                <a:srgbClr val="4472C4"/>
              </a:solidFill>
              <a:latin typeface="EC Square Sans Pro"/>
              <a:ea typeface="Calibri"/>
              <a:cs typeface="Calibri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4B1D4282-3481-F8AC-03ED-05C7DF6C5018}"/>
              </a:ext>
            </a:extLst>
          </p:cNvPr>
          <p:cNvSpPr/>
          <p:nvPr/>
        </p:nvSpPr>
        <p:spPr>
          <a:xfrm>
            <a:off x="5746296" y="4308048"/>
            <a:ext cx="3143250" cy="2041585"/>
          </a:xfrm>
          <a:prstGeom prst="cloud">
            <a:avLst/>
          </a:prstGeom>
          <a:solidFill>
            <a:srgbClr val="00037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3DFE45D-A4F6-E539-CF86-AACC75917E17}"/>
              </a:ext>
            </a:extLst>
          </p:cNvPr>
          <p:cNvSpPr txBox="1">
            <a:spLocks/>
          </p:cNvSpPr>
          <p:nvPr/>
        </p:nvSpPr>
        <p:spPr>
          <a:xfrm>
            <a:off x="6166756" y="4638810"/>
            <a:ext cx="2514600" cy="2702535"/>
          </a:xfrm>
          <a:prstGeom prst="rect">
            <a:avLst/>
          </a:prstGeom>
        </p:spPr>
        <p:txBody>
          <a:bodyPr wrap="square" lIns="121920" tIns="60960" rIns="121920" bIns="60960" anchor="t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000" b="1">
                <a:solidFill>
                  <a:schemeClr val="bg1">
                    <a:lumMod val="95000"/>
                  </a:schemeClr>
                </a:solidFill>
                <a:latin typeface="+mj-lt"/>
                <a:ea typeface="Verdana"/>
              </a:rPr>
              <a:t>Contribute to policy making on energy</a:t>
            </a:r>
            <a:r>
              <a:rPr lang="en-US" sz="2000">
                <a:solidFill>
                  <a:schemeClr val="bg1">
                    <a:lumMod val="95000"/>
                  </a:schemeClr>
                </a:solidFill>
                <a:latin typeface="+mj-lt"/>
                <a:ea typeface="Verdana"/>
              </a:rPr>
              <a:t> via the outcomes of their activities</a:t>
            </a:r>
            <a:endParaRPr lang="en-US" sz="2000">
              <a:solidFill>
                <a:schemeClr val="bg1">
                  <a:lumMod val="95000"/>
                </a:schemeClr>
              </a:solidFill>
              <a:latin typeface="+mj-lt"/>
              <a:ea typeface="Verdana" panose="020B0604030504040204" pitchFamily="34" charset="0"/>
              <a:cs typeface="Calibri Light"/>
            </a:endParaRPr>
          </a:p>
          <a:p>
            <a:pPr algn="ctr" defTabSz="914377">
              <a:lnSpc>
                <a:spcPct val="100000"/>
              </a:lnSpc>
              <a:spcBef>
                <a:spcPts val="1000"/>
              </a:spcBef>
              <a:buClrTx/>
              <a:buFont typeface="Wingdings" panose="05000000000000000000" pitchFamily="2" charset="2"/>
              <a:buChar char="§"/>
            </a:pPr>
            <a:endParaRPr lang="en-US" sz="2000" b="1">
              <a:solidFill>
                <a:srgbClr val="4472C4"/>
              </a:solidFill>
              <a:latin typeface="Corbel" panose="020B0503020204020204" pitchFamily="34" charset="0"/>
              <a:ea typeface="Verdana" panose="020B0604030504040204" pitchFamily="34" charset="0"/>
            </a:endParaRPr>
          </a:p>
          <a:p>
            <a:pPr marL="342900" lvl="1" indent="0" algn="ctr" defTabSz="914377">
              <a:lnSpc>
                <a:spcPct val="100000"/>
              </a:lnSpc>
              <a:spcBef>
                <a:spcPts val="1000"/>
              </a:spcBef>
              <a:buClrTx/>
              <a:buNone/>
            </a:pPr>
            <a:r>
              <a:rPr lang="en-US" sz="2100" b="1">
                <a:solidFill>
                  <a:srgbClr val="4472C4"/>
                </a:solidFill>
                <a:latin typeface="Calibri" panose="020F0502020204030204"/>
              </a:rPr>
              <a:t>	</a:t>
            </a:r>
          </a:p>
          <a:p>
            <a:pPr marL="227965" indent="-227965" algn="ctr" defTabSz="914377">
              <a:spcBef>
                <a:spcPts val="1000"/>
              </a:spcBef>
              <a:spcAft>
                <a:spcPts val="1600"/>
              </a:spcAft>
              <a:buClrTx/>
            </a:pPr>
            <a:endParaRPr lang="en-GB" sz="2400">
              <a:solidFill>
                <a:srgbClr val="4472C4"/>
              </a:solidFill>
              <a:latin typeface="EC Square Sans Pro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815087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69EDF0-FEE2-7340-890E-C0B51362A1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44161" y="2839798"/>
            <a:ext cx="9503677" cy="3883816"/>
          </a:xfrm>
        </p:spPr>
        <p:txBody>
          <a:bodyPr lIns="0" tIns="0" rIns="0" bIns="0" anchor="t"/>
          <a:lstStyle/>
          <a:p>
            <a:pPr marL="0" indent="0" algn="ctr">
              <a:buNone/>
            </a:pPr>
            <a:r>
              <a:rPr lang="en-US" sz="5333">
                <a:solidFill>
                  <a:srgbClr val="00037A"/>
                </a:solidFill>
                <a:latin typeface="Segoe UI Black" panose="020B0A02040204020203" pitchFamily="34" charset="0"/>
                <a:ea typeface="Segoe UI Black" panose="020B0A02040204020203" pitchFamily="34" charset="0"/>
                <a:sym typeface="EC Square Sans Pro"/>
              </a:rPr>
              <a:t>What is EUSEW?</a:t>
            </a:r>
          </a:p>
        </p:txBody>
      </p:sp>
    </p:spTree>
    <p:extLst>
      <p:ext uri="{BB962C8B-B14F-4D97-AF65-F5344CB8AC3E}">
        <p14:creationId xmlns:p14="http://schemas.microsoft.com/office/powerpoint/2010/main" val="27448944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89AFC69DB01B4FAA00D33662D94F27" ma:contentTypeVersion="7" ma:contentTypeDescription="Create a new document." ma:contentTypeScope="" ma:versionID="084dc70ba9ae305ca996d907296b6ded">
  <xsd:schema xmlns:xsd="http://www.w3.org/2001/XMLSchema" xmlns:xs="http://www.w3.org/2001/XMLSchema" xmlns:p="http://schemas.microsoft.com/office/2006/metadata/properties" xmlns:ns2="6d7c77de-fee9-4426-8238-419406095511" xmlns:ns3="7058b7d0-6f54-43d0-ac9b-f95b90dfb0dc" targetNamespace="http://schemas.microsoft.com/office/2006/metadata/properties" ma:root="true" ma:fieldsID="fbef10b1462f13947828a7ed0a0d073e" ns2:_="" ns3:_="">
    <xsd:import namespace="6d7c77de-fee9-4426-8238-419406095511"/>
    <xsd:import namespace="7058b7d0-6f54-43d0-ac9b-f95b90dfb0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TaksonoChoice1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7c77de-fee9-4426-8238-4194060955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aksonoChoice1" ma:index="11" nillable="true" ma:displayName="TaksonoChoice1" ma:internalName="TaksonoChoice1">
      <xsd:simpleType>
        <xsd:restriction base="dms:Choic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58b7d0-6f54-43d0-ac9b-f95b90dfb0dc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A9E28E-6C85-4B68-957C-61588A3FA5F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7AE81DD-D732-448C-9026-16A8BFA4EB2C}">
  <ds:schemaRefs>
    <ds:schemaRef ds:uri="6d7c77de-fee9-4426-8238-419406095511"/>
    <ds:schemaRef ds:uri="7058b7d0-6f54-43d0-ac9b-f95b90dfb0d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Application>Microsoft Office PowerPoint</Application>
  <PresentationFormat>Widescreen</PresentationFormat>
  <Slides>14</Slides>
  <Notes>12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Thème Office</vt:lpstr>
      <vt:lpstr>Conception personnalisée</vt:lpstr>
      <vt:lpstr>End</vt:lpstr>
      <vt:lpstr> Young Energy Ambassadors Initiative   14 October 2024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Young Energy Ambassadors Initiative   14 October 2024</dc:title>
  <dc:creator>OUTZEN Laura (ENER)</dc:creator>
  <cp:revision>2</cp:revision>
  <dcterms:created xsi:type="dcterms:W3CDTF">2024-10-10T07:18:28Z</dcterms:created>
  <dcterms:modified xsi:type="dcterms:W3CDTF">2024-10-11T08:48:44Z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0x010100AF098AE41A192E4C85C747A9850AEF9A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2023-09-26T10:27:54Z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5f9041e0-26c3-439f-9557-91c751557f9e</vt:lpwstr>
  </property>
  <property fmtid="{D5CDD505-2E9C-101B-9397-08002B2CF9AE}" pid="9" name="MSIP_Label_6bd9ddd1-4d20-43f6-abfa-fc3c07406f94_ContentBits">
    <vt:lpwstr>0</vt:lpwstr>
  </property>
</Properties>
</file>