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8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" y="1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8073D-980E-4CAC-B2A1-B5035753F684}" type="datetimeFigureOut">
              <a:rPr lang="en-GB" smtClean="0"/>
              <a:t>14/10/2024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ED1F-7DC6-481D-BDCF-A7FDE586C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376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8073D-980E-4CAC-B2A1-B5035753F684}" type="datetimeFigureOut">
              <a:rPr lang="en-GB" smtClean="0"/>
              <a:t>14/10/2024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ED1F-7DC6-481D-BDCF-A7FDE586C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91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8073D-980E-4CAC-B2A1-B5035753F684}" type="datetimeFigureOut">
              <a:rPr lang="en-GB" smtClean="0"/>
              <a:t>14/10/2024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ED1F-7DC6-481D-BDCF-A7FDE586C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481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003BB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07040" y="5659120"/>
            <a:ext cx="1158239" cy="78231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66725" y="2898203"/>
            <a:ext cx="5588000" cy="939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0D4F9F"/>
                </a:solidFill>
                <a:latin typeface="Myriad Pro"/>
                <a:cs typeface="Myriad Pr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70374" y="4074849"/>
            <a:ext cx="6789420" cy="756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Myriad Pro"/>
                <a:cs typeface="Myriad Pr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700" b="0" i="0">
                <a:solidFill>
                  <a:srgbClr val="0D4F9F"/>
                </a:solidFill>
                <a:latin typeface="Myriad Pro"/>
                <a:cs typeface="Myriad Pro"/>
              </a:defRPr>
            </a:lvl1pPr>
          </a:lstStyle>
          <a:p>
            <a:pPr marL="29209">
              <a:lnSpc>
                <a:spcPct val="100000"/>
              </a:lnSpc>
              <a:spcBef>
                <a:spcPts val="85"/>
              </a:spcBef>
            </a:pPr>
            <a:r>
              <a:rPr spc="-35" dirty="0"/>
              <a:t>LUX</a:t>
            </a:r>
            <a:r>
              <a:rPr spc="-40" dirty="0"/>
              <a:t> </a:t>
            </a:r>
            <a:r>
              <a:rPr spc="-45" dirty="0"/>
              <a:t>Audience</a:t>
            </a:r>
            <a:r>
              <a:rPr spc="-40" dirty="0"/>
              <a:t> Award </a:t>
            </a:r>
            <a:r>
              <a:rPr dirty="0"/>
              <a:t>2024</a:t>
            </a:r>
            <a:r>
              <a:rPr spc="450" dirty="0"/>
              <a:t> </a:t>
            </a:r>
            <a:r>
              <a:rPr spc="-35" dirty="0"/>
              <a:t>[09/10/2023]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700" b="0" i="0">
                <a:solidFill>
                  <a:srgbClr val="0D4F9F"/>
                </a:solidFill>
                <a:latin typeface="Myriad Pro"/>
                <a:cs typeface="Myriad Pro"/>
              </a:defRPr>
            </a:lvl1pPr>
          </a:lstStyle>
          <a:p>
            <a:pPr marL="45720">
              <a:lnSpc>
                <a:spcPct val="100000"/>
              </a:lnSpc>
              <a:spcBef>
                <a:spcPts val="114"/>
              </a:spcBef>
            </a:pPr>
            <a:fld id="{81D60167-4931-47E6-BA6A-407CBD079E47}" type="slidenum">
              <a:rPr spc="10" dirty="0"/>
              <a:t>‹#›</a:t>
            </a:fld>
            <a:endParaRPr spc="10" dirty="0"/>
          </a:p>
        </p:txBody>
      </p:sp>
    </p:spTree>
    <p:extLst>
      <p:ext uri="{BB962C8B-B14F-4D97-AF65-F5344CB8AC3E}">
        <p14:creationId xmlns:p14="http://schemas.microsoft.com/office/powerpoint/2010/main" val="2182260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8073D-980E-4CAC-B2A1-B5035753F684}" type="datetimeFigureOut">
              <a:rPr lang="en-GB" smtClean="0"/>
              <a:t>14/10/2024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ED1F-7DC6-481D-BDCF-A7FDE586C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401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8073D-980E-4CAC-B2A1-B5035753F684}" type="datetimeFigureOut">
              <a:rPr lang="en-GB" smtClean="0"/>
              <a:t>14/10/2024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ED1F-7DC6-481D-BDCF-A7FDE586C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140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8073D-980E-4CAC-B2A1-B5035753F684}" type="datetimeFigureOut">
              <a:rPr lang="en-GB" smtClean="0"/>
              <a:t>14/10/2024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ED1F-7DC6-481D-BDCF-A7FDE586C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831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8073D-980E-4CAC-B2A1-B5035753F684}" type="datetimeFigureOut">
              <a:rPr lang="en-GB" smtClean="0"/>
              <a:t>14/10/2024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ED1F-7DC6-481D-BDCF-A7FDE586C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72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8073D-980E-4CAC-B2A1-B5035753F684}" type="datetimeFigureOut">
              <a:rPr lang="en-GB" smtClean="0"/>
              <a:t>14/10/2024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ED1F-7DC6-481D-BDCF-A7FDE586C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5835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8073D-980E-4CAC-B2A1-B5035753F684}" type="datetimeFigureOut">
              <a:rPr lang="en-GB" smtClean="0"/>
              <a:t>14/10/2024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ED1F-7DC6-481D-BDCF-A7FDE586C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658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8073D-980E-4CAC-B2A1-B5035753F684}" type="datetimeFigureOut">
              <a:rPr lang="en-GB" smtClean="0"/>
              <a:t>14/10/2024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ED1F-7DC6-481D-BDCF-A7FDE586C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761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8073D-980E-4CAC-B2A1-B5035753F684}" type="datetimeFigureOut">
              <a:rPr lang="en-GB" smtClean="0"/>
              <a:t>14/10/2024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ED1F-7DC6-481D-BDCF-A7FDE586C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397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8073D-980E-4CAC-B2A1-B5035753F684}" type="datetimeFigureOut">
              <a:rPr lang="en-GB" smtClean="0"/>
              <a:t>14/10/2024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FED1F-7DC6-481D-BDCF-A7FDE586C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355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6724" y="2075243"/>
            <a:ext cx="6010275" cy="1784463"/>
          </a:xfrm>
          <a:prstGeom prst="rect">
            <a:avLst/>
          </a:prstGeom>
        </p:spPr>
        <p:txBody>
          <a:bodyPr vert="horz" wrap="square" lIns="0" tIns="116205" rIns="0" bIns="0" rtlCol="0">
            <a:spAutoFit/>
          </a:bodyPr>
          <a:lstStyle/>
          <a:p>
            <a:pPr marL="12700" marR="5080">
              <a:lnSpc>
                <a:spcPts val="6480"/>
              </a:lnSpc>
              <a:spcBef>
                <a:spcPts val="915"/>
              </a:spcBef>
            </a:pPr>
            <a:r>
              <a:rPr sz="6000" b="1" dirty="0">
                <a:solidFill>
                  <a:srgbClr val="FFFFFF"/>
                </a:solidFill>
                <a:latin typeface="Europea" pitchFamily="2" charset="0"/>
                <a:ea typeface="Europea" pitchFamily="2" charset="0"/>
                <a:cs typeface="Myriad Pro"/>
              </a:rPr>
              <a:t>LUX</a:t>
            </a:r>
            <a:r>
              <a:rPr sz="6000" b="1" spc="-229" dirty="0">
                <a:solidFill>
                  <a:srgbClr val="FFFFFF"/>
                </a:solidFill>
                <a:latin typeface="Europea" pitchFamily="2" charset="0"/>
                <a:ea typeface="Europea" pitchFamily="2" charset="0"/>
                <a:cs typeface="Myriad Pro"/>
              </a:rPr>
              <a:t> </a:t>
            </a:r>
            <a:r>
              <a:rPr sz="6000" b="1" spc="-10" dirty="0">
                <a:solidFill>
                  <a:srgbClr val="FFFFFF"/>
                </a:solidFill>
                <a:latin typeface="Europea" pitchFamily="2" charset="0"/>
                <a:ea typeface="Europea" pitchFamily="2" charset="0"/>
                <a:cs typeface="Myriad Pro"/>
              </a:rPr>
              <a:t>Audience </a:t>
            </a:r>
            <a:r>
              <a:rPr sz="6000" b="1" spc="-10" dirty="0" smtClean="0">
                <a:solidFill>
                  <a:srgbClr val="FFFFFF"/>
                </a:solidFill>
                <a:latin typeface="Europea" pitchFamily="2" charset="0"/>
                <a:ea typeface="Europea" pitchFamily="2" charset="0"/>
                <a:cs typeface="Myriad Pro"/>
              </a:rPr>
              <a:t>Award</a:t>
            </a:r>
            <a:r>
              <a:rPr lang="en-GB" sz="6000" b="1" spc="-10" dirty="0">
                <a:solidFill>
                  <a:srgbClr val="FBBE00"/>
                </a:solidFill>
                <a:latin typeface="Europea" pitchFamily="2" charset="0"/>
                <a:ea typeface="Europea" pitchFamily="2" charset="0"/>
                <a:cs typeface="Myriad Pro"/>
              </a:rPr>
              <a:t> </a:t>
            </a:r>
            <a:r>
              <a:rPr lang="en-GB" sz="6000" b="1" spc="-10" dirty="0" smtClean="0">
                <a:solidFill>
                  <a:srgbClr val="FBBE00"/>
                </a:solidFill>
                <a:latin typeface="Europea" pitchFamily="2" charset="0"/>
                <a:ea typeface="Europea" pitchFamily="2" charset="0"/>
                <a:cs typeface="Myriad Pro"/>
              </a:rPr>
              <a:t>2025</a:t>
            </a:r>
            <a:endParaRPr sz="6000" dirty="0">
              <a:latin typeface="Europea" pitchFamily="2" charset="0"/>
              <a:ea typeface="Europea" pitchFamily="2" charset="0"/>
              <a:cs typeface="Myriad Pro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ubTitle" idx="4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marR="508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sz="2400" spc="-10" dirty="0" smtClean="0">
                <a:solidFill>
                  <a:srgbClr val="FFFFFF"/>
                </a:solidFill>
                <a:latin typeface="Europea" pitchFamily="2" charset="0"/>
                <a:ea typeface="Europea" pitchFamily="2" charset="0"/>
              </a:rPr>
              <a:t>Presentation</a:t>
            </a:r>
            <a:r>
              <a:rPr sz="2400" spc="-110" dirty="0" smtClean="0">
                <a:solidFill>
                  <a:srgbClr val="FFFFFF"/>
                </a:solidFill>
                <a:latin typeface="Europea" pitchFamily="2" charset="0"/>
                <a:ea typeface="Europea" pitchFamily="2" charset="0"/>
              </a:rPr>
              <a:t> </a:t>
            </a:r>
            <a:r>
              <a:rPr sz="2400" dirty="0">
                <a:solidFill>
                  <a:srgbClr val="FFFFFF"/>
                </a:solidFill>
                <a:latin typeface="Europea" pitchFamily="2" charset="0"/>
                <a:ea typeface="Europea" pitchFamily="2" charset="0"/>
              </a:rPr>
              <a:t>by</a:t>
            </a:r>
            <a:r>
              <a:rPr sz="2400" spc="25" dirty="0">
                <a:solidFill>
                  <a:srgbClr val="FFFFFF"/>
                </a:solidFill>
                <a:latin typeface="Europea" pitchFamily="2" charset="0"/>
                <a:ea typeface="Europea" pitchFamily="2" charset="0"/>
              </a:rPr>
              <a:t> </a:t>
            </a:r>
            <a:r>
              <a:rPr sz="2400" dirty="0">
                <a:solidFill>
                  <a:srgbClr val="FFFFFF"/>
                </a:solidFill>
                <a:latin typeface="Europea" pitchFamily="2" charset="0"/>
                <a:ea typeface="Europea" pitchFamily="2" charset="0"/>
              </a:rPr>
              <a:t>the</a:t>
            </a:r>
            <a:r>
              <a:rPr sz="2400" spc="-50" dirty="0">
                <a:solidFill>
                  <a:srgbClr val="FFFFFF"/>
                </a:solidFill>
                <a:latin typeface="Europea" pitchFamily="2" charset="0"/>
                <a:ea typeface="Europea" pitchFamily="2" charset="0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Europea" pitchFamily="2" charset="0"/>
                <a:ea typeface="Europea" pitchFamily="2" charset="0"/>
              </a:rPr>
              <a:t>LUX</a:t>
            </a:r>
            <a:r>
              <a:rPr sz="2400" spc="-50" dirty="0">
                <a:solidFill>
                  <a:srgbClr val="FFFFFF"/>
                </a:solidFill>
                <a:latin typeface="Europea" pitchFamily="2" charset="0"/>
                <a:ea typeface="Europea" pitchFamily="2" charset="0"/>
              </a:rPr>
              <a:t> </a:t>
            </a:r>
            <a:r>
              <a:rPr sz="2400" spc="-25" dirty="0" smtClean="0">
                <a:solidFill>
                  <a:srgbClr val="FFFFFF"/>
                </a:solidFill>
                <a:latin typeface="Europea" pitchFamily="2" charset="0"/>
                <a:ea typeface="Europea" pitchFamily="2" charset="0"/>
              </a:rPr>
              <a:t>Tea</a:t>
            </a:r>
            <a:r>
              <a:rPr lang="en-GB" sz="2400" spc="-25" dirty="0" smtClean="0">
                <a:solidFill>
                  <a:srgbClr val="FFFFFF"/>
                </a:solidFill>
                <a:latin typeface="Europea" pitchFamily="2" charset="0"/>
                <a:ea typeface="Europea" pitchFamily="2" charset="0"/>
              </a:rPr>
              <a:t>m in</a:t>
            </a:r>
            <a:r>
              <a:rPr sz="2400" spc="60" dirty="0" smtClean="0">
                <a:solidFill>
                  <a:srgbClr val="FFFFFF"/>
                </a:solidFill>
                <a:latin typeface="Europea" pitchFamily="2" charset="0"/>
                <a:ea typeface="Europea" pitchFamily="2" charset="0"/>
              </a:rPr>
              <a:t> </a:t>
            </a:r>
            <a:r>
              <a:rPr sz="2400" dirty="0">
                <a:solidFill>
                  <a:srgbClr val="FFFFFF"/>
                </a:solidFill>
                <a:latin typeface="Europea" pitchFamily="2" charset="0"/>
                <a:ea typeface="Europea" pitchFamily="2" charset="0"/>
              </a:rPr>
              <a:t>Civil</a:t>
            </a:r>
            <a:r>
              <a:rPr sz="2400" spc="25" dirty="0">
                <a:solidFill>
                  <a:srgbClr val="FFFFFF"/>
                </a:solidFill>
                <a:latin typeface="Europea" pitchFamily="2" charset="0"/>
                <a:ea typeface="Europea" pitchFamily="2" charset="0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Europea" pitchFamily="2" charset="0"/>
                <a:ea typeface="Europea" pitchFamily="2" charset="0"/>
              </a:rPr>
              <a:t>Society </a:t>
            </a:r>
            <a:r>
              <a:rPr sz="2400" dirty="0">
                <a:solidFill>
                  <a:srgbClr val="FFFFFF"/>
                </a:solidFill>
                <a:latin typeface="Europea" pitchFamily="2" charset="0"/>
                <a:ea typeface="Europea" pitchFamily="2" charset="0"/>
              </a:rPr>
              <a:t>Outreach</a:t>
            </a:r>
            <a:r>
              <a:rPr sz="2400" spc="45" dirty="0">
                <a:solidFill>
                  <a:srgbClr val="FFFFFF"/>
                </a:solidFill>
                <a:latin typeface="Europea" pitchFamily="2" charset="0"/>
                <a:ea typeface="Europea" pitchFamily="2" charset="0"/>
              </a:rPr>
              <a:t> </a:t>
            </a:r>
            <a:r>
              <a:rPr sz="2400" dirty="0">
                <a:solidFill>
                  <a:srgbClr val="FFFFFF"/>
                </a:solidFill>
                <a:latin typeface="Europea" pitchFamily="2" charset="0"/>
                <a:ea typeface="Europea" pitchFamily="2" charset="0"/>
              </a:rPr>
              <a:t>Unit</a:t>
            </a:r>
            <a:r>
              <a:rPr sz="2400" spc="25" dirty="0">
                <a:solidFill>
                  <a:srgbClr val="FFFFFF"/>
                </a:solidFill>
                <a:latin typeface="Europea" pitchFamily="2" charset="0"/>
                <a:ea typeface="Europea" pitchFamily="2" charset="0"/>
              </a:rPr>
              <a:t> </a:t>
            </a:r>
            <a:r>
              <a:rPr sz="2400" dirty="0">
                <a:solidFill>
                  <a:srgbClr val="FFFFFF"/>
                </a:solidFill>
                <a:latin typeface="Europea" pitchFamily="2" charset="0"/>
                <a:ea typeface="Europea" pitchFamily="2" charset="0"/>
              </a:rPr>
              <a:t>for</a:t>
            </a:r>
            <a:r>
              <a:rPr sz="2400" spc="-55" dirty="0">
                <a:solidFill>
                  <a:srgbClr val="FFFFFF"/>
                </a:solidFill>
                <a:latin typeface="Europea" pitchFamily="2" charset="0"/>
                <a:ea typeface="Europea" pitchFamily="2" charset="0"/>
              </a:rPr>
              <a:t> </a:t>
            </a:r>
            <a:r>
              <a:rPr lang="en-GB" sz="2400" spc="-55" dirty="0" smtClean="0">
                <a:solidFill>
                  <a:srgbClr val="FFFFFF"/>
                </a:solidFill>
                <a:latin typeface="Europea" pitchFamily="2" charset="0"/>
                <a:ea typeface="Europea" pitchFamily="2" charset="0"/>
              </a:rPr>
              <a:t>EPLOs</a:t>
            </a:r>
            <a:endParaRPr sz="2400" dirty="0">
              <a:latin typeface="Europea" pitchFamily="2" charset="0"/>
              <a:ea typeface="Europea" pitchFamily="2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2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37455" y="6064597"/>
            <a:ext cx="873759" cy="59943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66724" y="427011"/>
            <a:ext cx="4044316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35" dirty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LUX</a:t>
            </a:r>
            <a:r>
              <a:rPr sz="1600" b="1" spc="-50" dirty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 </a:t>
            </a:r>
            <a:r>
              <a:rPr sz="1600" b="1" spc="-10" dirty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Audience</a:t>
            </a:r>
            <a:r>
              <a:rPr sz="1600" b="1" spc="-70" dirty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 </a:t>
            </a:r>
            <a:r>
              <a:rPr sz="1600" b="1" spc="-10" dirty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Award</a:t>
            </a:r>
            <a:r>
              <a:rPr sz="1600" b="1" spc="-20" dirty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 </a:t>
            </a:r>
            <a:r>
              <a:rPr sz="1600" b="1" spc="-20" dirty="0" smtClean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202</a:t>
            </a:r>
            <a:r>
              <a:rPr lang="en-GB" sz="1600" b="1" spc="-20" dirty="0" smtClean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4 Key Figures</a:t>
            </a:r>
            <a:endParaRPr sz="1600" dirty="0">
              <a:latin typeface="Europea" pitchFamily="2" charset="0"/>
              <a:ea typeface="Europea" pitchFamily="2" charset="0"/>
              <a:cs typeface="Myriad Pro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906982" y="287297"/>
            <a:ext cx="5868786" cy="1377690"/>
          </a:xfrm>
          <a:prstGeom prst="rect">
            <a:avLst/>
          </a:prstGeom>
        </p:spPr>
        <p:txBody>
          <a:bodyPr vert="horz" wrap="square" lIns="0" tIns="693806" rIns="0" bIns="0" rtlCol="0">
            <a:spAutoFit/>
          </a:bodyPr>
          <a:lstStyle/>
          <a:p>
            <a:pPr marL="49530">
              <a:lnSpc>
                <a:spcPct val="100000"/>
              </a:lnSpc>
              <a:spcBef>
                <a:spcPts val="100"/>
              </a:spcBef>
            </a:pPr>
            <a:r>
              <a:rPr lang="en-GB" spc="-10" dirty="0" smtClean="0">
                <a:latin typeface="Europea" pitchFamily="2" charset="0"/>
                <a:ea typeface="Europea" pitchFamily="2" charset="0"/>
              </a:rPr>
              <a:t> </a:t>
            </a:r>
            <a:endParaRPr spc="-10" dirty="0">
              <a:latin typeface="Europea" pitchFamily="2" charset="0"/>
              <a:ea typeface="Europea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199" y="2633718"/>
            <a:ext cx="2920237" cy="161558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897683" y="311834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b="1" dirty="0" smtClean="0">
                <a:solidFill>
                  <a:srgbClr val="004494"/>
                </a:solidFill>
                <a:latin typeface="Europea" pitchFamily="2" charset="0"/>
                <a:ea typeface="Europea" pitchFamily="2" charset="0"/>
              </a:rPr>
              <a:t>717</a:t>
            </a:r>
          </a:p>
          <a:p>
            <a:pPr algn="ctr"/>
            <a:r>
              <a:rPr lang="en-GB" dirty="0" smtClean="0">
                <a:solidFill>
                  <a:srgbClr val="004494"/>
                </a:solidFill>
                <a:latin typeface="Europea" pitchFamily="2" charset="0"/>
                <a:ea typeface="Europea" pitchFamily="2" charset="0"/>
              </a:rPr>
              <a:t>Screenings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6203" y="2633718"/>
            <a:ext cx="2920237" cy="161558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988321" y="311834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b="1" dirty="0" smtClean="0">
                <a:solidFill>
                  <a:srgbClr val="004494"/>
                </a:solidFill>
                <a:latin typeface="Europea" pitchFamily="2" charset="0"/>
                <a:ea typeface="Europea" pitchFamily="2" charset="0"/>
              </a:rPr>
              <a:t>more than 50,000 </a:t>
            </a:r>
          </a:p>
          <a:p>
            <a:pPr algn="ctr"/>
            <a:r>
              <a:rPr lang="en-GB" dirty="0" smtClean="0">
                <a:solidFill>
                  <a:srgbClr val="004494"/>
                </a:solidFill>
                <a:latin typeface="Europea" pitchFamily="2" charset="0"/>
                <a:ea typeface="Europea" pitchFamily="2" charset="0"/>
              </a:rPr>
              <a:t>Audience members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2207" y="2633718"/>
            <a:ext cx="2920237" cy="161558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874325" y="311457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b="1" dirty="0" smtClean="0">
                <a:solidFill>
                  <a:srgbClr val="004494"/>
                </a:solidFill>
                <a:latin typeface="Europea" pitchFamily="2" charset="0"/>
                <a:ea typeface="Europea" pitchFamily="2" charset="0"/>
              </a:rPr>
              <a:t>22,500</a:t>
            </a:r>
          </a:p>
          <a:p>
            <a:pPr algn="ctr"/>
            <a:r>
              <a:rPr lang="en-GB" dirty="0" smtClean="0">
                <a:solidFill>
                  <a:srgbClr val="004494"/>
                </a:solidFill>
                <a:latin typeface="Europea" pitchFamily="2" charset="0"/>
                <a:ea typeface="Europea" pitchFamily="2" charset="0"/>
              </a:rPr>
              <a:t>Ratings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928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37455" y="6064597"/>
            <a:ext cx="873759" cy="59943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66724" y="427011"/>
            <a:ext cx="3102207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35" dirty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LUX</a:t>
            </a:r>
            <a:r>
              <a:rPr sz="1600" b="1" spc="-50" dirty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 </a:t>
            </a:r>
            <a:r>
              <a:rPr sz="1600" b="1" spc="-10" dirty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Audience</a:t>
            </a:r>
            <a:r>
              <a:rPr sz="1600" b="1" spc="-70" dirty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 </a:t>
            </a:r>
            <a:r>
              <a:rPr sz="1600" b="1" spc="-10" dirty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Award</a:t>
            </a:r>
            <a:r>
              <a:rPr sz="1600" b="1" spc="-20" dirty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 </a:t>
            </a:r>
            <a:r>
              <a:rPr sz="1600" b="1" spc="-20" dirty="0" smtClean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202</a:t>
            </a:r>
            <a:r>
              <a:rPr lang="en-GB" sz="1600" b="1" spc="-20" dirty="0" smtClean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5 Films</a:t>
            </a:r>
            <a:endParaRPr sz="1600" dirty="0">
              <a:latin typeface="Europea" pitchFamily="2" charset="0"/>
              <a:ea typeface="Europea" pitchFamily="2" charset="0"/>
              <a:cs typeface="Myriad Pro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906982" y="287297"/>
            <a:ext cx="5868786" cy="1377690"/>
          </a:xfrm>
          <a:prstGeom prst="rect">
            <a:avLst/>
          </a:prstGeom>
        </p:spPr>
        <p:txBody>
          <a:bodyPr vert="horz" wrap="square" lIns="0" tIns="693806" rIns="0" bIns="0" rtlCol="0">
            <a:spAutoFit/>
          </a:bodyPr>
          <a:lstStyle/>
          <a:p>
            <a:pPr marL="49530">
              <a:lnSpc>
                <a:spcPct val="100000"/>
              </a:lnSpc>
              <a:spcBef>
                <a:spcPts val="100"/>
              </a:spcBef>
            </a:pPr>
            <a:r>
              <a:rPr lang="en-GB" spc="-10" dirty="0" smtClean="0">
                <a:latin typeface="Europea" pitchFamily="2" charset="0"/>
                <a:ea typeface="Europea" pitchFamily="2" charset="0"/>
              </a:rPr>
              <a:t> </a:t>
            </a:r>
            <a:endParaRPr spc="-10" dirty="0">
              <a:latin typeface="Europea" pitchFamily="2" charset="0"/>
              <a:ea typeface="Europea" pitchFamily="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816" y="765671"/>
            <a:ext cx="3307732" cy="18618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0473" y="765671"/>
            <a:ext cx="3326324" cy="1861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9723" y="773723"/>
            <a:ext cx="3307732" cy="18618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0473" y="3857063"/>
            <a:ext cx="3307732" cy="18618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0273" y="3845874"/>
            <a:ext cx="3327731" cy="187313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06063" y="5719009"/>
            <a:ext cx="41042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INTERCEPTED</a:t>
            </a:r>
          </a:p>
          <a:p>
            <a:r>
              <a:rPr lang="en-GB" sz="1200" dirty="0" smtClean="0"/>
              <a:t>Directed by Oksana </a:t>
            </a:r>
            <a:r>
              <a:rPr lang="en-GB" sz="1200" dirty="0" err="1" smtClean="0"/>
              <a:t>Karpovych</a:t>
            </a:r>
            <a:endParaRPr lang="en-GB" sz="1200" dirty="0" smtClean="0"/>
          </a:p>
          <a:p>
            <a:r>
              <a:rPr lang="en-GB" sz="1200" dirty="0" smtClean="0"/>
              <a:t>Canada, France, Ukraine </a:t>
            </a:r>
          </a:p>
          <a:p>
            <a:r>
              <a:rPr lang="en-GB" sz="1200" dirty="0" smtClean="0"/>
              <a:t>2024 / 95 min</a:t>
            </a:r>
          </a:p>
          <a:p>
            <a:r>
              <a:rPr lang="en-GB" sz="1200" dirty="0" smtClean="0"/>
              <a:t>Russian, Ukrainian</a:t>
            </a:r>
          </a:p>
          <a:p>
            <a:r>
              <a:rPr lang="en-GB" sz="1200" dirty="0" smtClean="0"/>
              <a:t>Documentary</a:t>
            </a:r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706063" y="264978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b="1" dirty="0" smtClean="0"/>
              <a:t>ANIMAL</a:t>
            </a:r>
          </a:p>
          <a:p>
            <a:r>
              <a:rPr lang="en-GB" sz="1200" dirty="0" smtClean="0"/>
              <a:t>Directed by Sofia </a:t>
            </a:r>
            <a:r>
              <a:rPr lang="en-GB" sz="1200" dirty="0" err="1" smtClean="0"/>
              <a:t>Exarchou</a:t>
            </a:r>
            <a:endParaRPr lang="en-GB" sz="1200" dirty="0" smtClean="0"/>
          </a:p>
          <a:p>
            <a:r>
              <a:rPr lang="en-GB" sz="1200" dirty="0" smtClean="0"/>
              <a:t>Greece, Austria, Romania, Cyprus, Bulgaria </a:t>
            </a:r>
          </a:p>
          <a:p>
            <a:r>
              <a:rPr lang="en-GB" sz="1200" dirty="0" smtClean="0"/>
              <a:t>2023 / 116 min</a:t>
            </a:r>
          </a:p>
          <a:p>
            <a:r>
              <a:rPr lang="en-GB" sz="1200" dirty="0" smtClean="0"/>
              <a:t>Greek, English, German</a:t>
            </a:r>
          </a:p>
          <a:p>
            <a:r>
              <a:rPr lang="en-GB" sz="1200" dirty="0" smtClean="0"/>
              <a:t>Drama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4167447" y="262754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b="1" dirty="0" smtClean="0"/>
              <a:t>DAHOMEY</a:t>
            </a:r>
          </a:p>
          <a:p>
            <a:r>
              <a:rPr lang="en-GB" sz="1200" dirty="0" smtClean="0"/>
              <a:t>Directed by </a:t>
            </a:r>
            <a:r>
              <a:rPr lang="en-GB" sz="1200" dirty="0" err="1" smtClean="0"/>
              <a:t>Mati</a:t>
            </a:r>
            <a:r>
              <a:rPr lang="en-GB" sz="1200" dirty="0" smtClean="0"/>
              <a:t> </a:t>
            </a:r>
            <a:r>
              <a:rPr lang="en-GB" sz="1200" dirty="0" err="1" smtClean="0"/>
              <a:t>Diop</a:t>
            </a:r>
            <a:endParaRPr lang="en-GB" sz="1200" dirty="0" smtClean="0"/>
          </a:p>
          <a:p>
            <a:r>
              <a:rPr lang="en-GB" sz="1200" dirty="0" smtClean="0"/>
              <a:t>France, Senegal, Benin</a:t>
            </a:r>
          </a:p>
          <a:p>
            <a:r>
              <a:rPr lang="en-GB" sz="1200" dirty="0" smtClean="0"/>
              <a:t>2024 / 67 min</a:t>
            </a:r>
          </a:p>
          <a:p>
            <a:r>
              <a:rPr lang="en-GB" sz="1200" dirty="0" smtClean="0"/>
              <a:t>French, </a:t>
            </a:r>
            <a:r>
              <a:rPr lang="en-GB" sz="1200" dirty="0" err="1" smtClean="0"/>
              <a:t>Fon</a:t>
            </a:r>
            <a:r>
              <a:rPr lang="en-GB" sz="1200" dirty="0" smtClean="0"/>
              <a:t>, English</a:t>
            </a:r>
          </a:p>
          <a:p>
            <a:r>
              <a:rPr lang="en-GB" sz="1200" dirty="0" smtClean="0"/>
              <a:t>Documentary</a:t>
            </a:r>
            <a:endParaRPr lang="en-GB" sz="1200" dirty="0"/>
          </a:p>
        </p:txBody>
      </p:sp>
      <p:sp>
        <p:nvSpPr>
          <p:cNvPr id="14" name="Rectangle 13"/>
          <p:cNvSpPr/>
          <p:nvPr/>
        </p:nvSpPr>
        <p:spPr>
          <a:xfrm>
            <a:off x="4222214" y="569677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b="1" dirty="0" smtClean="0"/>
              <a:t>JULIE KEEPS QUIET / JULIE ZWIJGT</a:t>
            </a:r>
          </a:p>
          <a:p>
            <a:r>
              <a:rPr lang="en-GB" sz="1200" dirty="0" smtClean="0"/>
              <a:t>Directed by Leonardo van </a:t>
            </a:r>
            <a:r>
              <a:rPr lang="en-GB" sz="1200" dirty="0" err="1" smtClean="0"/>
              <a:t>Dijl</a:t>
            </a:r>
            <a:endParaRPr lang="en-GB" sz="1200" dirty="0" smtClean="0"/>
          </a:p>
          <a:p>
            <a:r>
              <a:rPr lang="en-GB" sz="1200" dirty="0" smtClean="0"/>
              <a:t>Belgium, Sweden</a:t>
            </a:r>
          </a:p>
          <a:p>
            <a:r>
              <a:rPr lang="en-GB" sz="1200" dirty="0" smtClean="0"/>
              <a:t>2024 / 100 min</a:t>
            </a:r>
          </a:p>
          <a:p>
            <a:r>
              <a:rPr lang="en-GB" sz="1200" dirty="0" smtClean="0"/>
              <a:t>Dutch, French</a:t>
            </a:r>
          </a:p>
          <a:p>
            <a:r>
              <a:rPr lang="en-GB" sz="1200" dirty="0" smtClean="0"/>
              <a:t>Drama</a:t>
            </a:r>
            <a:endParaRPr lang="en-GB" sz="1200" dirty="0"/>
          </a:p>
        </p:txBody>
      </p:sp>
      <p:sp>
        <p:nvSpPr>
          <p:cNvPr id="15" name="Rectangle 14"/>
          <p:cNvSpPr/>
          <p:nvPr/>
        </p:nvSpPr>
        <p:spPr>
          <a:xfrm>
            <a:off x="7625542" y="264439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b="1" dirty="0" smtClean="0"/>
              <a:t>FLOW</a:t>
            </a:r>
          </a:p>
          <a:p>
            <a:r>
              <a:rPr lang="en-GB" sz="1200" dirty="0" smtClean="0"/>
              <a:t>Directed by </a:t>
            </a:r>
            <a:r>
              <a:rPr lang="en-GB" sz="1200" dirty="0" err="1" smtClean="0"/>
              <a:t>Gints</a:t>
            </a:r>
            <a:r>
              <a:rPr lang="en-GB" sz="1200" dirty="0" smtClean="0"/>
              <a:t> </a:t>
            </a:r>
            <a:r>
              <a:rPr lang="en-GB" sz="1200" dirty="0" err="1" smtClean="0"/>
              <a:t>Zilbalodis</a:t>
            </a:r>
            <a:endParaRPr lang="en-GB" sz="1200" dirty="0" smtClean="0"/>
          </a:p>
          <a:p>
            <a:r>
              <a:rPr lang="en-GB" sz="1200" dirty="0" smtClean="0"/>
              <a:t>Latvia, France, Belgium</a:t>
            </a:r>
          </a:p>
          <a:p>
            <a:r>
              <a:rPr lang="en-GB" sz="1200" dirty="0" smtClean="0"/>
              <a:t>2024 / 85 min</a:t>
            </a:r>
          </a:p>
          <a:p>
            <a:r>
              <a:rPr lang="en-GB" sz="1200" dirty="0" smtClean="0"/>
              <a:t>No dialogue</a:t>
            </a:r>
          </a:p>
          <a:p>
            <a:r>
              <a:rPr lang="en-GB" sz="1200" dirty="0" smtClean="0"/>
              <a:t>Animation</a:t>
            </a:r>
            <a:endParaRPr lang="en-GB" sz="12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79905" y="3844721"/>
            <a:ext cx="325755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87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37455" y="6064597"/>
            <a:ext cx="873759" cy="59943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66724" y="427011"/>
            <a:ext cx="3440258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35" dirty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LUX</a:t>
            </a:r>
            <a:r>
              <a:rPr sz="1600" b="1" spc="-50" dirty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 </a:t>
            </a:r>
            <a:r>
              <a:rPr sz="1600" b="1" spc="-10" dirty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Audience</a:t>
            </a:r>
            <a:r>
              <a:rPr sz="1600" b="1" spc="-70" dirty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 </a:t>
            </a:r>
            <a:r>
              <a:rPr sz="1600" b="1" spc="-10" dirty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Award</a:t>
            </a:r>
            <a:r>
              <a:rPr sz="1600" b="1" spc="-20" dirty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 </a:t>
            </a:r>
            <a:r>
              <a:rPr sz="1600" b="1" spc="-20" dirty="0" smtClean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202</a:t>
            </a:r>
            <a:r>
              <a:rPr lang="en-GB" sz="1600" b="1" spc="-20" dirty="0" smtClean="0">
                <a:solidFill>
                  <a:srgbClr val="0D4F9F"/>
                </a:solidFill>
                <a:latin typeface="Europea" pitchFamily="2" charset="0"/>
                <a:ea typeface="Europea" pitchFamily="2" charset="0"/>
                <a:cs typeface="Myriad Pro"/>
              </a:rPr>
              <a:t>5 Timeline</a:t>
            </a:r>
            <a:endParaRPr sz="1600" dirty="0">
              <a:latin typeface="Europea" pitchFamily="2" charset="0"/>
              <a:ea typeface="Europea" pitchFamily="2" charset="0"/>
              <a:cs typeface="Myriad Pro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906982" y="287297"/>
            <a:ext cx="5868786" cy="1377690"/>
          </a:xfrm>
          <a:prstGeom prst="rect">
            <a:avLst/>
          </a:prstGeom>
        </p:spPr>
        <p:txBody>
          <a:bodyPr vert="horz" wrap="square" lIns="0" tIns="693806" rIns="0" bIns="0" rtlCol="0">
            <a:spAutoFit/>
          </a:bodyPr>
          <a:lstStyle/>
          <a:p>
            <a:pPr marL="49530">
              <a:lnSpc>
                <a:spcPct val="100000"/>
              </a:lnSpc>
              <a:spcBef>
                <a:spcPts val="100"/>
              </a:spcBef>
            </a:pPr>
            <a:r>
              <a:rPr lang="en-GB" spc="-10" dirty="0" smtClean="0">
                <a:latin typeface="Europea" pitchFamily="2" charset="0"/>
                <a:ea typeface="Europea" pitchFamily="2" charset="0"/>
              </a:rPr>
              <a:t> </a:t>
            </a:r>
            <a:endParaRPr spc="-10" dirty="0">
              <a:latin typeface="Europea" pitchFamily="2" charset="0"/>
              <a:ea typeface="Europea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379" y="696251"/>
            <a:ext cx="8174182" cy="6130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35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149</Words>
  <Application>Microsoft Office PowerPoint</Application>
  <PresentationFormat>Widescreen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Europea</vt:lpstr>
      <vt:lpstr>Myriad Pro</vt:lpstr>
      <vt:lpstr>Office Theme</vt:lpstr>
      <vt:lpstr>PowerPoint Presentation</vt:lpstr>
      <vt:lpstr> </vt:lpstr>
      <vt:lpstr> </vt:lpstr>
      <vt:lpstr> </vt:lpstr>
    </vt:vector>
  </TitlesOfParts>
  <Company>European Parliament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DUNNE Sarah</dc:creator>
  <cp:lastModifiedBy>D'ARGENZIO Alberto</cp:lastModifiedBy>
  <cp:revision>9</cp:revision>
  <dcterms:created xsi:type="dcterms:W3CDTF">2024-06-18T09:24:57Z</dcterms:created>
  <dcterms:modified xsi:type="dcterms:W3CDTF">2024-10-14T10:46:55Z</dcterms:modified>
</cp:coreProperties>
</file>