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9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89" r:id="rId13"/>
    <p:sldId id="288" r:id="rId14"/>
    <p:sldId id="272" r:id="rId15"/>
    <p:sldId id="284" r:id="rId16"/>
  </p:sldIdLst>
  <p:sldSz cx="12192000" cy="6858000"/>
  <p:notesSz cx="6858000" cy="9144000"/>
  <p:embeddedFontLs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gjuPI4ohFSOFgAQKKVc9DiNYC+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9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0" name="Google Shape;13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8" name="Google Shape;13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0" name="Google Shape;8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55856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b31ae618d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2b31ae618d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6" name="Google Shape;6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4" name="Google Shape;7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" name="Google Shape;9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27362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0" name="Google Shape;10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2" name="Google Shape;11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8" name="Google Shape;11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4" name="Google Shape;12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9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08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1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9"/>
          <p:cNvSpPr txBox="1"/>
          <p:nvPr/>
        </p:nvSpPr>
        <p:spPr>
          <a:xfrm>
            <a:off x="3333751" y="2969685"/>
            <a:ext cx="542713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it-IT" sz="2400" b="1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THANK YOU!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0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body" idx="1"/>
          </p:nvPr>
        </p:nvSpPr>
        <p:spPr>
          <a:xfrm>
            <a:off x="609600" y="1410907"/>
            <a:ext cx="4944533" cy="4487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A646B"/>
                </a:solidFill>
              </a:defRPr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>
                <a:solidFill>
                  <a:srgbClr val="5A646B"/>
                </a:solidFill>
              </a:defRPr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rgbClr val="5A646B"/>
                </a:solidFill>
              </a:defRPr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>
                <a:solidFill>
                  <a:srgbClr val="5A646B"/>
                </a:solidFill>
              </a:defRPr>
            </a:lvl4pPr>
            <a:lvl5pPr marL="2286000" lvl="4" indent="-29717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Char char="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body" idx="2"/>
          </p:nvPr>
        </p:nvSpPr>
        <p:spPr>
          <a:xfrm>
            <a:off x="5881511" y="1410907"/>
            <a:ext cx="4944533" cy="4487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A646B"/>
                </a:solidFill>
              </a:defRPr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>
                <a:solidFill>
                  <a:srgbClr val="5A646B"/>
                </a:solidFill>
              </a:defRPr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rgbClr val="5A646B"/>
                </a:solidFill>
              </a:defRPr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>
                <a:solidFill>
                  <a:srgbClr val="5A646B"/>
                </a:solidFill>
              </a:defRPr>
            </a:lvl4pPr>
            <a:lvl5pPr marL="2286000" lvl="4" indent="-29717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Char char="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>
            <a:spLocks noGrp="1"/>
          </p:cNvSpPr>
          <p:nvPr>
            <p:ph type="title"/>
          </p:nvPr>
        </p:nvSpPr>
        <p:spPr>
          <a:xfrm>
            <a:off x="609602" y="586319"/>
            <a:ext cx="10222377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1"/>
          </p:nvPr>
        </p:nvSpPr>
        <p:spPr>
          <a:xfrm>
            <a:off x="609600" y="1338506"/>
            <a:ext cx="4907611" cy="358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 Narrow"/>
              <a:buNone/>
              <a:defRPr sz="1600" b="1" i="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8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2"/>
          </p:nvPr>
        </p:nvSpPr>
        <p:spPr>
          <a:xfrm>
            <a:off x="609600" y="1891865"/>
            <a:ext cx="4907603" cy="3989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/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/>
            </a:lvl4pPr>
            <a:lvl5pPr marL="2286000" lvl="4" indent="-28956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Char char="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3"/>
          </p:nvPr>
        </p:nvSpPr>
        <p:spPr>
          <a:xfrm>
            <a:off x="5894505" y="1338506"/>
            <a:ext cx="4909539" cy="358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 Narrow"/>
              <a:buNone/>
              <a:defRPr sz="1600" b="1" i="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88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body" idx="4"/>
          </p:nvPr>
        </p:nvSpPr>
        <p:spPr>
          <a:xfrm>
            <a:off x="5894505" y="1891863"/>
            <a:ext cx="4909531" cy="3989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A646B"/>
                </a:solidFill>
              </a:defRPr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>
                <a:solidFill>
                  <a:srgbClr val="5A646B"/>
                </a:solidFill>
              </a:defRPr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rgbClr val="5A646B"/>
                </a:solidFill>
              </a:defRPr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>
                <a:solidFill>
                  <a:srgbClr val="5A646B"/>
                </a:solidFill>
              </a:defRPr>
            </a:lvl4pPr>
            <a:lvl5pPr marL="2286000" lvl="4" indent="-28956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Char char="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>
            <a:spLocks noGrp="1"/>
          </p:cNvSpPr>
          <p:nvPr>
            <p:ph type="ctrTitle"/>
          </p:nvPr>
        </p:nvSpPr>
        <p:spPr>
          <a:xfrm>
            <a:off x="730809" y="2198622"/>
            <a:ext cx="8683031" cy="1245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subTitle" idx="1"/>
          </p:nvPr>
        </p:nvSpPr>
        <p:spPr>
          <a:xfrm>
            <a:off x="730809" y="3442527"/>
            <a:ext cx="8683031" cy="930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>
                <a:solidFill>
                  <a:schemeClr val="lt2"/>
                </a:solidFill>
              </a:defRPr>
            </a:lvl1pPr>
            <a:lvl2pPr lvl="1" algn="ctr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08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body" idx="2"/>
          </p:nvPr>
        </p:nvSpPr>
        <p:spPr>
          <a:xfrm>
            <a:off x="731273" y="5993693"/>
            <a:ext cx="8682567" cy="407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2"/>
                </a:solidFill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▪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291464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90"/>
              <a:buChar char="▶"/>
              <a:defRPr/>
            </a:lvl4pPr>
            <a:lvl5pPr marL="2286000" lvl="4" indent="-29717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Char char="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5" name="Google Shape;35;p23" descr="EP logo CMYK_Mut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12173" y="5661248"/>
            <a:ext cx="1854879" cy="941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609602" y="586319"/>
            <a:ext cx="99116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1"/>
          </p:nvPr>
        </p:nvSpPr>
        <p:spPr>
          <a:xfrm>
            <a:off x="609602" y="1418438"/>
            <a:ext cx="9911644" cy="4338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/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/>
            </a:lvl4pPr>
            <a:lvl5pPr marL="2286000" lvl="4" indent="-29717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Char char="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5"/>
          <p:cNvSpPr txBox="1">
            <a:spLocks noGrp="1"/>
          </p:cNvSpPr>
          <p:nvPr>
            <p:ph type="title"/>
          </p:nvPr>
        </p:nvSpPr>
        <p:spPr>
          <a:xfrm>
            <a:off x="609602" y="586319"/>
            <a:ext cx="9934223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7"/>
          <p:cNvSpPr txBox="1">
            <a:spLocks noGrp="1"/>
          </p:cNvSpPr>
          <p:nvPr>
            <p:ph type="title"/>
          </p:nvPr>
        </p:nvSpPr>
        <p:spPr>
          <a:xfrm>
            <a:off x="609606" y="530186"/>
            <a:ext cx="3601149" cy="722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7"/>
          <p:cNvSpPr txBox="1">
            <a:spLocks noGrp="1"/>
          </p:cNvSpPr>
          <p:nvPr>
            <p:ph type="body" idx="1"/>
          </p:nvPr>
        </p:nvSpPr>
        <p:spPr>
          <a:xfrm>
            <a:off x="3791745" y="1052736"/>
            <a:ext cx="6039556" cy="4392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200"/>
            </a:lvl1pPr>
            <a:lvl2pPr marL="914400" lvl="1" indent="-3048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304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marL="1828800" lvl="3" indent="-27051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660"/>
              <a:buChar char="▶"/>
              <a:defRPr sz="1200"/>
            </a:lvl4pPr>
            <a:lvl5pPr marL="2286000" lvl="4" indent="-30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body" idx="2"/>
          </p:nvPr>
        </p:nvSpPr>
        <p:spPr>
          <a:xfrm>
            <a:off x="609605" y="1567793"/>
            <a:ext cx="3601151" cy="439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None/>
              <a:defRPr sz="1200"/>
            </a:lvl1pPr>
            <a:lvl2pPr marL="914400" lvl="1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49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8"/>
          <p:cNvSpPr>
            <a:spLocks noGrp="1"/>
          </p:cNvSpPr>
          <p:nvPr>
            <p:ph type="pic" idx="2"/>
          </p:nvPr>
        </p:nvSpPr>
        <p:spPr>
          <a:xfrm>
            <a:off x="609601" y="1033518"/>
            <a:ext cx="9719731" cy="4507563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28"/>
          <p:cNvSpPr txBox="1">
            <a:spLocks noGrp="1"/>
          </p:cNvSpPr>
          <p:nvPr>
            <p:ph type="body" idx="1"/>
          </p:nvPr>
        </p:nvSpPr>
        <p:spPr>
          <a:xfrm>
            <a:off x="609603" y="5640556"/>
            <a:ext cx="9719732" cy="3513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None/>
              <a:defRPr sz="1200"/>
            </a:lvl1pPr>
            <a:lvl2pPr marL="914400" lvl="1" indent="-2286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49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>
            <a:spLocks noGrp="1"/>
          </p:cNvSpPr>
          <p:nvPr>
            <p:ph type="title"/>
          </p:nvPr>
        </p:nvSpPr>
        <p:spPr>
          <a:xfrm>
            <a:off x="609602" y="586319"/>
            <a:ext cx="8885767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7;p18"/>
          <p:cNvSpPr txBox="1">
            <a:spLocks noGrp="1"/>
          </p:cNvSpPr>
          <p:nvPr>
            <p:ph type="body" idx="1"/>
          </p:nvPr>
        </p:nvSpPr>
        <p:spPr>
          <a:xfrm>
            <a:off x="609602" y="1445684"/>
            <a:ext cx="10081684" cy="43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5B656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6D89AE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rgbClr val="5B656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6D89AE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5B656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051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6D89AE"/>
              </a:buClr>
              <a:buSzPts val="660"/>
              <a:buFont typeface="Noto Sans Symbols"/>
              <a:buChar char="▶"/>
              <a:defRPr sz="1200" b="0" i="0" u="none" strike="noStrike" cap="none">
                <a:solidFill>
                  <a:srgbClr val="5B656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Noto Sans Symbols"/>
              <a:buChar char="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8"/>
          <p:cNvSpPr txBox="1"/>
          <p:nvPr/>
        </p:nvSpPr>
        <p:spPr>
          <a:xfrm>
            <a:off x="11650133" y="651935"/>
            <a:ext cx="541867" cy="306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it-IT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8"/>
          <p:cNvSpPr txBox="1"/>
          <p:nvPr/>
        </p:nvSpPr>
        <p:spPr>
          <a:xfrm>
            <a:off x="609602" y="6330951"/>
            <a:ext cx="9438217" cy="2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it-IT" sz="7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PRESENTATION TITLE COMES HERE</a:t>
            </a:r>
            <a:endParaRPr sz="700" b="0" i="0" u="none" strike="noStrike" cap="non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8"/>
          <p:cNvSpPr txBox="1"/>
          <p:nvPr/>
        </p:nvSpPr>
        <p:spPr>
          <a:xfrm>
            <a:off x="11650133" y="651935"/>
            <a:ext cx="541867" cy="306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it-IT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8" descr="EP logo CMYK_Mute.eps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912173" y="5661248"/>
            <a:ext cx="1854879" cy="94116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media.europarl.europa.eu/it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udiovisual.ec.europa.eu/en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santina.romei@europarl.europa.eu" TargetMode="External"/><Relationship Id="rId2" Type="http://schemas.openxmlformats.org/officeDocument/2006/relationships/hyperlink" Target="mailto:valentina.parasecolo@europarl.europa.e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aurizio.molinari@europarl.europa.eu" TargetMode="External"/><Relationship Id="rId4" Type="http://schemas.openxmlformats.org/officeDocument/2006/relationships/hyperlink" Target="mailto:alberto.dargenzio@europarl.europa.e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news/it/press-ro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news/it/agenda/weekly-agenda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news/it/agenda/briefing/2023-07-1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legislative-train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pthinktank.e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pthinktank.eu/graphics-warehouse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4000" b="1" dirty="0"/>
              <a:t>PARLAMENTO </a:t>
            </a:r>
            <a:r>
              <a:rPr lang="it-IT" sz="4000" b="1" dirty="0" smtClean="0"/>
              <a:t>EUROPEO,</a:t>
            </a:r>
            <a:r>
              <a:rPr lang="it-IT" sz="4000" b="1" dirty="0"/>
              <a:t/>
            </a:r>
            <a:br>
              <a:rPr lang="it-IT" sz="4000" b="1" dirty="0"/>
            </a:br>
            <a:r>
              <a:rPr lang="it-IT" sz="4000" b="1" dirty="0" smtClean="0"/>
              <a:t>L’UFFICIO STAMPA IN ITALIA</a:t>
            </a:r>
            <a:endParaRPr sz="4000" dirty="0"/>
          </a:p>
        </p:txBody>
      </p:sp>
      <p:sp>
        <p:nvSpPr>
          <p:cNvPr id="56" name="Google Shape;56;p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it-IT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3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CENTRO MULTIMEDIALE</a:t>
            </a:r>
            <a:endParaRPr/>
          </a:p>
        </p:txBody>
      </p:sp>
      <p:pic>
        <p:nvPicPr>
          <p:cNvPr id="133" name="Google Shape;133;p13" descr="https://lh5.googleusercontent.com/o3PHQazo0xM96sAm-33cvnYi0vUP7taX0cOWKf-0czIpgkSQM7aXi5DirJ0mh6LKrLz5NPAsfxnPsFzc6QEmiT6T5VMU4T0AUtPhzEQMaaRIFBwkFsZ3HLXhHNzInVd5PnpkOrMHGhJgE6ChpDeNk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1" y="1239140"/>
            <a:ext cx="6248138" cy="4067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3" descr="https://lh3.googleusercontent.com/QPkIxsqZjuVRTFTFqyLXso5bckbdj02CbEapjtkmkC2ZIp8HhsKL5ZrUS_G_1VzwR624zoWU-Lof4zL-409CNg38nddCml41gmw708cxE8-1h4-yrX3xLJopsSizmpr1ZHFFdJIHmhluwwuVz7dkqQ">
            <a:hlinkClick r:id="rId3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82198" y="2797552"/>
            <a:ext cx="6109471" cy="298531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3"/>
          <p:cNvSpPr/>
          <p:nvPr/>
        </p:nvSpPr>
        <p:spPr>
          <a:xfrm>
            <a:off x="9347023" y="2520553"/>
            <a:ext cx="284497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it-IT" sz="12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© European Union</a:t>
            </a:r>
            <a:endParaRPr sz="12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EBS</a:t>
            </a:r>
            <a:endParaRPr/>
          </a:p>
        </p:txBody>
      </p:sp>
      <p:pic>
        <p:nvPicPr>
          <p:cNvPr id="141" name="Google Shape;141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50009" y="1140886"/>
            <a:ext cx="7335628" cy="4789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CONTATTI</a:t>
            </a: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171" y="1140886"/>
            <a:ext cx="6471352" cy="4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12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L’UFFICIO STAMPA DEL PARLAMENTO EUROPEO IN ITALIA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 dirty="0" smtClean="0"/>
          </a:p>
          <a:p>
            <a:r>
              <a:rPr lang="it-IT" b="1" dirty="0" smtClean="0"/>
              <a:t>Valentina </a:t>
            </a:r>
            <a:r>
              <a:rPr lang="it-IT" b="1" dirty="0"/>
              <a:t>PARASECOLO</a:t>
            </a:r>
            <a:endParaRPr lang="fr-FR" dirty="0"/>
          </a:p>
          <a:p>
            <a:r>
              <a:rPr lang="it-IT" dirty="0"/>
              <a:t>Coordinatrice Ufficio stampa</a:t>
            </a:r>
            <a:br>
              <a:rPr lang="it-IT" dirty="0"/>
            </a:br>
            <a:r>
              <a:rPr lang="it-IT" dirty="0"/>
              <a:t>Parlamento europeo in Italia</a:t>
            </a:r>
            <a:br>
              <a:rPr lang="it-IT" dirty="0"/>
            </a:br>
            <a:r>
              <a:rPr lang="it-IT" dirty="0"/>
              <a:t>(+39) 02 434417514 </a:t>
            </a:r>
            <a:br>
              <a:rPr lang="it-IT" dirty="0"/>
            </a:br>
            <a:r>
              <a:rPr lang="it-IT" dirty="0"/>
              <a:t>(+39) 393 2417646 </a:t>
            </a:r>
            <a:endParaRPr lang="fr-FR" dirty="0"/>
          </a:p>
          <a:p>
            <a:r>
              <a:rPr lang="it-IT" dirty="0">
                <a:hlinkClick r:id="rId2"/>
              </a:rPr>
              <a:t>valentina.parasecolo@europarl.europa.eu</a:t>
            </a:r>
            <a:endParaRPr lang="it-IT" dirty="0"/>
          </a:p>
          <a:p>
            <a:endParaRPr lang="it-IT" dirty="0"/>
          </a:p>
          <a:p>
            <a:r>
              <a:rPr lang="it-IT" b="1" dirty="0"/>
              <a:t>Santina ROMEI</a:t>
            </a:r>
            <a:endParaRPr lang="fr-FR" dirty="0"/>
          </a:p>
          <a:p>
            <a:r>
              <a:rPr lang="it-IT" dirty="0"/>
              <a:t>Assistente Ufficio Stampa</a:t>
            </a:r>
            <a:br>
              <a:rPr lang="it-IT" dirty="0"/>
            </a:br>
            <a:r>
              <a:rPr lang="it-IT" dirty="0"/>
              <a:t>Parlamento europeo in Italia </a:t>
            </a:r>
            <a:br>
              <a:rPr lang="it-IT" dirty="0"/>
            </a:br>
            <a:r>
              <a:rPr lang="it-IT" dirty="0"/>
              <a:t>(+39) 06 69950244 </a:t>
            </a:r>
            <a:br>
              <a:rPr lang="it-IT" dirty="0"/>
            </a:br>
            <a:r>
              <a:rPr lang="it-IT" dirty="0"/>
              <a:t>(+39) 3336112830 </a:t>
            </a:r>
            <a:endParaRPr lang="fr-FR" dirty="0"/>
          </a:p>
          <a:p>
            <a:r>
              <a:rPr lang="it-IT" dirty="0">
                <a:hlinkClick r:id="rId3"/>
              </a:rPr>
              <a:t>santina.romei@europarl.europa.eu</a:t>
            </a:r>
            <a:endParaRPr lang="fr-FR" dirty="0"/>
          </a:p>
          <a:p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b="1" dirty="0"/>
              <a:t>Alberto D’ARGENZIO</a:t>
            </a:r>
            <a:endParaRPr lang="fr-FR" dirty="0"/>
          </a:p>
          <a:p>
            <a:r>
              <a:rPr lang="it-IT" dirty="0"/>
              <a:t>Addetto stampa</a:t>
            </a:r>
            <a:br>
              <a:rPr lang="it-IT" dirty="0"/>
            </a:br>
            <a:r>
              <a:rPr lang="it-IT" dirty="0"/>
              <a:t>Parlamento europeo in Italia</a:t>
            </a:r>
            <a:br>
              <a:rPr lang="it-IT" dirty="0"/>
            </a:br>
            <a:r>
              <a:rPr lang="it-IT" dirty="0"/>
              <a:t>(+39) 06 69950206 </a:t>
            </a:r>
            <a:br>
              <a:rPr lang="it-IT" dirty="0"/>
            </a:br>
            <a:r>
              <a:rPr lang="it-IT" dirty="0"/>
              <a:t>(+39) 335 8152777</a:t>
            </a:r>
            <a:endParaRPr lang="fr-FR" dirty="0"/>
          </a:p>
          <a:p>
            <a:r>
              <a:rPr lang="it-IT" dirty="0">
                <a:hlinkClick r:id="rId4"/>
              </a:rPr>
              <a:t>alberto.dargenzio@europarl.europa.eu</a:t>
            </a:r>
            <a:endParaRPr lang="it-IT" dirty="0"/>
          </a:p>
          <a:p>
            <a:endParaRPr lang="it-IT" dirty="0"/>
          </a:p>
          <a:p>
            <a:r>
              <a:rPr lang="it-IT" b="1" dirty="0"/>
              <a:t>Maurizio MOLINARI</a:t>
            </a:r>
            <a:endParaRPr lang="fr-FR" dirty="0"/>
          </a:p>
          <a:p>
            <a:r>
              <a:rPr lang="it-IT" dirty="0"/>
              <a:t>Relazioni Media</a:t>
            </a:r>
            <a:br>
              <a:rPr lang="it-IT" dirty="0"/>
            </a:br>
            <a:r>
              <a:rPr lang="it-IT" dirty="0"/>
              <a:t>Parlamento europeo in Italia </a:t>
            </a:r>
            <a:br>
              <a:rPr lang="it-IT" dirty="0"/>
            </a:br>
            <a:r>
              <a:rPr lang="it-IT" dirty="0"/>
              <a:t>(+39) 02 434417519 </a:t>
            </a:r>
            <a:br>
              <a:rPr lang="it-IT" dirty="0"/>
            </a:br>
            <a:r>
              <a:rPr lang="it-IT" dirty="0"/>
              <a:t>(+39) 339 530 0819 </a:t>
            </a:r>
            <a:endParaRPr lang="fr-FR" dirty="0"/>
          </a:p>
          <a:p>
            <a:r>
              <a:rPr lang="it-IT" dirty="0">
                <a:hlinkClick r:id="rId5"/>
              </a:rPr>
              <a:t>maurizio.molinari@europarl.europa.eu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7752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b31ae618da_0_42"/>
          <p:cNvSpPr txBox="1">
            <a:spLocks noGrp="1"/>
          </p:cNvSpPr>
          <p:nvPr>
            <p:ph type="title"/>
          </p:nvPr>
        </p:nvSpPr>
        <p:spPr>
          <a:xfrm>
            <a:off x="609602" y="586319"/>
            <a:ext cx="10222500" cy="5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PER RESTARE IN CONTATTO</a:t>
            </a:r>
            <a:endParaRPr dirty="0"/>
          </a:p>
        </p:txBody>
      </p:sp>
      <p:sp>
        <p:nvSpPr>
          <p:cNvPr id="159" name="Google Shape;159;g2b31ae618da_0_42"/>
          <p:cNvSpPr txBox="1">
            <a:spLocks noGrp="1"/>
          </p:cNvSpPr>
          <p:nvPr>
            <p:ph type="body" idx="1"/>
          </p:nvPr>
        </p:nvSpPr>
        <p:spPr>
          <a:xfrm>
            <a:off x="609600" y="1338506"/>
            <a:ext cx="4907700" cy="35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 Narrow"/>
              <a:buNone/>
            </a:pPr>
            <a:r>
              <a:rPr lang="it-IT"/>
              <a:t>ISCRIZIONE PER RICEVERE I COMUNICATI</a:t>
            </a:r>
            <a:endParaRPr/>
          </a:p>
        </p:txBody>
      </p:sp>
      <p:sp>
        <p:nvSpPr>
          <p:cNvPr id="160" name="Google Shape;160;g2b31ae618da_0_42"/>
          <p:cNvSpPr txBox="1">
            <a:spLocks noGrp="1"/>
          </p:cNvSpPr>
          <p:nvPr>
            <p:ph type="body" idx="3"/>
          </p:nvPr>
        </p:nvSpPr>
        <p:spPr>
          <a:xfrm>
            <a:off x="5894505" y="1338506"/>
            <a:ext cx="4909500" cy="35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 Narrow"/>
              <a:buNone/>
            </a:pPr>
            <a:r>
              <a:rPr lang="it-IT"/>
              <a:t>ISCRIZIONE A TOGETHER.EU</a:t>
            </a:r>
            <a:endParaRPr/>
          </a:p>
        </p:txBody>
      </p:sp>
      <p:pic>
        <p:nvPicPr>
          <p:cNvPr id="161" name="Google Shape;161;g2b31ae618da_0_42"/>
          <p:cNvPicPr preferRelativeResize="0">
            <a:picLocks noGrp="1"/>
          </p:cNvPicPr>
          <p:nvPr>
            <p:ph type="body" idx="4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54762" y="1892300"/>
            <a:ext cx="3989400" cy="398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2b31ae618da_0_4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1068387" y="1892300"/>
            <a:ext cx="3989400" cy="39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POSSIAMO FARE PER VOI? AIUTATECI A CAPIRLO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147" y="1450924"/>
            <a:ext cx="4273924" cy="427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218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LA SQUADRA DEL PARLAMENTO EUROPEO IN ITALIA</a:t>
            </a:r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body" idx="2"/>
          </p:nvPr>
        </p:nvSpPr>
        <p:spPr>
          <a:xfrm>
            <a:off x="5881511" y="1410907"/>
            <a:ext cx="4944533" cy="4487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1500"/>
              <a:t>Il Parlamento europeo ha 34 uffici regionali  (capitali e città più grandi)</a:t>
            </a:r>
            <a:endParaRPr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500"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it-IT" sz="1500" b="1"/>
              <a:t>Informa</a:t>
            </a:r>
            <a:endParaRPr sz="1500"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it-IT" sz="1500"/>
              <a:t>Cittadini -&gt; organizzazione eventi, campagne di informazione e programmi didattici/educativi </a:t>
            </a:r>
            <a:endParaRPr sz="1500"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it-IT" sz="1500"/>
              <a:t>Stakeholder -&gt; contatti con gli stakeholder e sviluppo di relazioni istituzionali</a:t>
            </a:r>
            <a:endParaRPr sz="1500"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it-IT" sz="1500" b="1"/>
              <a:t>Dà assistenza </a:t>
            </a:r>
            <a:r>
              <a:rPr lang="it-IT" sz="1500"/>
              <a:t>agli eurodeputati e alle delegazioni parlamentari  </a:t>
            </a:r>
            <a:endParaRPr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500"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it-IT" sz="1500" b="1"/>
              <a:t>Per i media</a:t>
            </a:r>
            <a:r>
              <a:rPr lang="it-IT" sz="1500"/>
              <a:t>: addetti stampa e social media manager</a:t>
            </a:r>
            <a:endParaRPr/>
          </a:p>
          <a:p>
            <a:pPr marL="342900" lvl="0" indent="-3429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sz="1500"/>
          </a:p>
        </p:txBody>
      </p:sp>
      <p:pic>
        <p:nvPicPr>
          <p:cNvPr id="70" name="Google Shape;70;p3" descr="https://lh5.googleusercontent.com/KatD8zbn1CGE18hhJWC7D2lmSy0u6Iz8cjit_GLqtDlq9K-2mzSncrcGPy-JTPGRsKBcnE4xS8I1gvTRSwb01impb7TluWZ7Cvk_X0Oga-rFcSwHTnS07xbnRxAjrqjW-dTDuMuqInUHfhNpwkCxBR8o=n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0693" y="3348414"/>
            <a:ext cx="3036869" cy="2274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 descr="https://lh3.googleusercontent.com/uVXgj9_mhXRwdENs4lR4h8pK5GAfLIjUSXa9rRSyt_cI8HElUH_kGj6pQ7K-hWYYPUlV4Y2K6h9_bWpK4kAX5IYPdBo7BQqaHy3kRgrKx_8m-o3B9u_325cVZYztfRoM_VER_0SlvsukEfha1q4MqzCe=nw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0693" y="1410907"/>
            <a:ext cx="3074735" cy="2046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LA PAGINA DELL’UFFICIO STAMPA</a:t>
            </a:r>
            <a:endParaRPr/>
          </a:p>
        </p:txBody>
      </p:sp>
      <p:pic>
        <p:nvPicPr>
          <p:cNvPr id="77" name="Google Shape;77;p4" descr="https://lh3.googleusercontent.com/CO3OFEDr0w_oBE4AHuMyL_IqnwAu2fx_SQhx_yVRQIGiJg-swvNSNpSAelpLVIdp8HkptaeHcR2B_RzahvNX4WX4y3P91UwrXdAylU7NaQ018k0AKznlwo2fDWITjLquBYdi9FR1T0RrULNFHByqtA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70430" y="1333994"/>
            <a:ext cx="6494786" cy="4487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ORDINE DEL GIORNO &gt; IN PRIMO PIANO</a:t>
            </a: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451" y="1140886"/>
            <a:ext cx="6306743" cy="473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2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8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ORDINE DEL GIORNO &gt; AGENDA SETTIMANALE </a:t>
            </a:r>
            <a:endParaRPr/>
          </a:p>
        </p:txBody>
      </p:sp>
      <p:pic>
        <p:nvPicPr>
          <p:cNvPr id="103" name="Google Shape;103;p8" descr="https://lh4.googleusercontent.com/PjqiM3SiD12c0qyuUGFhHsnxzoyUsN41lc--zbFbvW5tar1JtVdafWZ9Ymllo2sEo-ssbZ86nbUjhg38Pb-cc6qp7d5OOUei3uVqOYTmkI3Onp6ObIER7fV5vwAt-oFE9DHhItav-IZ_L0JIPtYALA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76937" y="1140886"/>
            <a:ext cx="7081772" cy="4667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ORDINE DEL GIORNO &gt; BRIEFING</a:t>
            </a:r>
            <a:endParaRPr/>
          </a:p>
        </p:txBody>
      </p:sp>
      <p:pic>
        <p:nvPicPr>
          <p:cNvPr id="109" name="Google Shape;109;p9" descr="https://lh5.googleusercontent.com/JMTR1JtdlSE1emxher9tFX075scwRKHK_4QAw3Buiz_tLrnwU2bLCHUVsGEppkfC98-GhMya0cESCqwtHNJiVIw17AxHQFqEhbk1wF45Yitm-7CaXOL2IxbuiZsZxp5o7fyvtmJSPVWIYy0ZPkLjV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02600" y="1140886"/>
            <a:ext cx="6830445" cy="442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0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LEGISLATIVE TRAIN SCHEDULE</a:t>
            </a:r>
            <a:endParaRPr/>
          </a:p>
        </p:txBody>
      </p:sp>
      <p:pic>
        <p:nvPicPr>
          <p:cNvPr id="115" name="Google Shape;115;p10" descr="https://lh6.googleusercontent.com/OZ7xOQ_Oy3mftVfcTnNF-OY1C91rJt8A1tXUKEH9HNVSNd4IynNBMPn8fie2DZCsp3eFrwrxjDlK511RihMmucDSG5AP7joXu3m5T5YgluQMkNIMTmyY_crM7Xw-1r2tVvR5lYVNp28N7nUI92srUw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9383" y="1140886"/>
            <a:ext cx="6656879" cy="4824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1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EP THINK TANK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121" name="Google Shape;121;p11" descr="https://lh3.googleusercontent.com/CVkS0EmaLaydsg7l-78kywvq2rdWFpMqHf_BrTb49vw4kKw0gyB3CLxINicOZoAzqB5iMVN9luJdii76WryrqEOTfFICqCLV9X3bKuXvrladIGkZKrG1IKf10Jwo0_u5MY2xW2yrF2mL2fqyOxoYSw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67982" y="1140886"/>
            <a:ext cx="7099681" cy="4413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2"/>
          <p:cNvSpPr txBox="1">
            <a:spLocks noGrp="1"/>
          </p:cNvSpPr>
          <p:nvPr>
            <p:ph type="title"/>
          </p:nvPr>
        </p:nvSpPr>
        <p:spPr>
          <a:xfrm>
            <a:off x="609601" y="586319"/>
            <a:ext cx="10216444" cy="554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INFOGRAFICHE</a:t>
            </a:r>
            <a:endParaRPr/>
          </a:p>
        </p:txBody>
      </p:sp>
      <p:pic>
        <p:nvPicPr>
          <p:cNvPr id="127" name="Google Shape;127;p1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9113" y="1507600"/>
            <a:ext cx="9073777" cy="4381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P">
  <a:themeElements>
    <a:clrScheme name="EP">
      <a:dk1>
        <a:srgbClr val="000000"/>
      </a:dk1>
      <a:lt1>
        <a:srgbClr val="FFFFFF"/>
      </a:lt1>
      <a:dk2>
        <a:srgbClr val="0A4999"/>
      </a:dk2>
      <a:lt2>
        <a:srgbClr val="7A868E"/>
      </a:lt2>
      <a:accent1>
        <a:srgbClr val="6D89AE"/>
      </a:accent1>
      <a:accent2>
        <a:srgbClr val="283C56"/>
      </a:accent2>
      <a:accent3>
        <a:srgbClr val="ECCF4F"/>
      </a:accent3>
      <a:accent4>
        <a:srgbClr val="D37022"/>
      </a:accent4>
      <a:accent5>
        <a:srgbClr val="AF2529"/>
      </a:accent5>
      <a:accent6>
        <a:srgbClr val="769C92"/>
      </a:accent6>
      <a:hlink>
        <a:srgbClr val="0C4DA2"/>
      </a:hlink>
      <a:folHlink>
        <a:srgbClr val="7951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241</Words>
  <Application>Microsoft Office PowerPoint</Application>
  <PresentationFormat>Widescreen</PresentationFormat>
  <Paragraphs>45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 Narrow</vt:lpstr>
      <vt:lpstr>Verdana</vt:lpstr>
      <vt:lpstr>Arial</vt:lpstr>
      <vt:lpstr>Noto Sans Symbols</vt:lpstr>
      <vt:lpstr>EP</vt:lpstr>
      <vt:lpstr>PARLAMENTO EUROPEO, L’UFFICIO STAMPA IN ITALIA</vt:lpstr>
      <vt:lpstr>LA SQUADRA DEL PARLAMENTO EUROPEO IN ITALIA</vt:lpstr>
      <vt:lpstr>LA PAGINA DELL’UFFICIO STAMPA</vt:lpstr>
      <vt:lpstr>ORDINE DEL GIORNO &gt; IN PRIMO PIANO</vt:lpstr>
      <vt:lpstr>ORDINE DEL GIORNO &gt; AGENDA SETTIMANALE </vt:lpstr>
      <vt:lpstr>ORDINE DEL GIORNO &gt; BRIEFING</vt:lpstr>
      <vt:lpstr>LEGISLATIVE TRAIN SCHEDULE</vt:lpstr>
      <vt:lpstr>EP THINK TANK </vt:lpstr>
      <vt:lpstr>INFOGRAFICHE</vt:lpstr>
      <vt:lpstr>CENTRO MULTIMEDIALE</vt:lpstr>
      <vt:lpstr>EBS</vt:lpstr>
      <vt:lpstr>CONTATTI</vt:lpstr>
      <vt:lpstr>L’UFFICIO STAMPA DEL PARLAMENTO EUROPEO IN ITALIA</vt:lpstr>
      <vt:lpstr>PER RESTARE IN CONTATTO</vt:lpstr>
      <vt:lpstr>COSA POSSIAMO FARE PER VOI? AIUTATECI A CAPIRLO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PARLAMENTO EUROPEO: STRUMENTI PER I GIORNALISTI ED EUROPEE 24</dc:title>
  <dc:creator>PARASECOLO Valentina</dc:creator>
  <cp:lastModifiedBy>D'ARGENZIO Alberto</cp:lastModifiedBy>
  <cp:revision>10</cp:revision>
  <dcterms:created xsi:type="dcterms:W3CDTF">2023-09-05T15:09:14Z</dcterms:created>
  <dcterms:modified xsi:type="dcterms:W3CDTF">2024-10-14T10:45:31Z</dcterms:modified>
</cp:coreProperties>
</file>